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5" r:id="rId2"/>
    <p:sldId id="314" r:id="rId3"/>
    <p:sldId id="315" r:id="rId4"/>
    <p:sldId id="316" r:id="rId5"/>
    <p:sldId id="306" r:id="rId6"/>
    <p:sldId id="263" r:id="rId7"/>
    <p:sldId id="288" r:id="rId8"/>
    <p:sldId id="271" r:id="rId9"/>
    <p:sldId id="276" r:id="rId10"/>
    <p:sldId id="319" r:id="rId11"/>
    <p:sldId id="291" r:id="rId12"/>
    <p:sldId id="292" r:id="rId13"/>
    <p:sldId id="266" r:id="rId14"/>
    <p:sldId id="290" r:id="rId15"/>
    <p:sldId id="313" r:id="rId16"/>
    <p:sldId id="296" r:id="rId17"/>
    <p:sldId id="297" r:id="rId18"/>
    <p:sldId id="298" r:id="rId19"/>
    <p:sldId id="287" r:id="rId20"/>
    <p:sldId id="299" r:id="rId21"/>
    <p:sldId id="300" r:id="rId22"/>
    <p:sldId id="311" r:id="rId23"/>
    <p:sldId id="312" r:id="rId24"/>
    <p:sldId id="307" r:id="rId25"/>
    <p:sldId id="317" r:id="rId26"/>
    <p:sldId id="30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536" y="92"/>
      </p:cViewPr>
      <p:guideLst/>
    </p:cSldViewPr>
  </p:slideViewPr>
  <p:notesTextViewPr>
    <p:cViewPr>
      <p:scale>
        <a:sx n="1" d="1"/>
        <a:sy n="1" d="1"/>
      </p:scale>
      <p:origin x="0" y="0"/>
    </p:cViewPr>
  </p:notesTextViewPr>
  <p:sorterViewPr>
    <p:cViewPr>
      <p:scale>
        <a:sx n="180" d="100"/>
        <a:sy n="180" d="100"/>
      </p:scale>
      <p:origin x="0" y="-86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04774-C9A5-428D-AFAB-F39EC3C1A4BA}" type="datetimeFigureOut">
              <a:rPr lang="en-US" smtClean="0"/>
              <a:t>6/17/2025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8710E-7869-48B1-9980-04FEB9369BFE}" type="slidenum">
              <a:rPr lang="en-US" smtClean="0"/>
              <a:t>‹#›</a:t>
            </a:fld>
            <a:endParaRPr lang="en-US"/>
          </a:p>
        </p:txBody>
      </p:sp>
    </p:spTree>
    <p:extLst>
      <p:ext uri="{BB962C8B-B14F-4D97-AF65-F5344CB8AC3E}">
        <p14:creationId xmlns:p14="http://schemas.microsoft.com/office/powerpoint/2010/main" val="256346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48710E-7869-48B1-9980-04FEB9369BFE}" type="slidenum">
              <a:rPr lang="en-US" smtClean="0"/>
              <a:t>13</a:t>
            </a:fld>
            <a:endParaRPr lang="en-US"/>
          </a:p>
        </p:txBody>
      </p:sp>
    </p:spTree>
    <p:extLst>
      <p:ext uri="{BB962C8B-B14F-4D97-AF65-F5344CB8AC3E}">
        <p14:creationId xmlns:p14="http://schemas.microsoft.com/office/powerpoint/2010/main" val="73918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FA6F7F-F3ED-4FCD-8654-BDD22EDD09A2}"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DDABB-A68E-4898-AC4C-DE7680E8D364}" type="slidenum">
              <a:rPr lang="en-US" smtClean="0"/>
              <a:t>‹#›</a:t>
            </a:fld>
            <a:endParaRPr lang="en-US"/>
          </a:p>
        </p:txBody>
      </p:sp>
    </p:spTree>
    <p:extLst>
      <p:ext uri="{BB962C8B-B14F-4D97-AF65-F5344CB8AC3E}">
        <p14:creationId xmlns:p14="http://schemas.microsoft.com/office/powerpoint/2010/main" val="358378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BAA3C-776C-4EEC-87C6-EDD9EF8A3EE8}"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DDABB-A68E-4898-AC4C-DE7680E8D364}" type="slidenum">
              <a:rPr lang="en-US" smtClean="0"/>
              <a:t>‹#›</a:t>
            </a:fld>
            <a:endParaRPr lang="en-US"/>
          </a:p>
        </p:txBody>
      </p:sp>
    </p:spTree>
    <p:extLst>
      <p:ext uri="{BB962C8B-B14F-4D97-AF65-F5344CB8AC3E}">
        <p14:creationId xmlns:p14="http://schemas.microsoft.com/office/powerpoint/2010/main" val="1302515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57854B-9B03-4DB6-A499-43B71CFE1850}"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DDABB-A68E-4898-AC4C-DE7680E8D364}" type="slidenum">
              <a:rPr lang="en-US" smtClean="0"/>
              <a:t>‹#›</a:t>
            </a:fld>
            <a:endParaRPr lang="en-US"/>
          </a:p>
        </p:txBody>
      </p:sp>
    </p:spTree>
    <p:extLst>
      <p:ext uri="{BB962C8B-B14F-4D97-AF65-F5344CB8AC3E}">
        <p14:creationId xmlns:p14="http://schemas.microsoft.com/office/powerpoint/2010/main" val="187428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CE769-8204-47D5-8655-374CC7E7ED8D}"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DDABB-A68E-4898-AC4C-DE7680E8D364}" type="slidenum">
              <a:rPr lang="en-US" smtClean="0"/>
              <a:t>‹#›</a:t>
            </a:fld>
            <a:endParaRPr lang="en-US"/>
          </a:p>
        </p:txBody>
      </p:sp>
    </p:spTree>
    <p:extLst>
      <p:ext uri="{BB962C8B-B14F-4D97-AF65-F5344CB8AC3E}">
        <p14:creationId xmlns:p14="http://schemas.microsoft.com/office/powerpoint/2010/main" val="415578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BA678C-FE9D-4966-902D-67B2BBF2CF54}"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DDABB-A68E-4898-AC4C-DE7680E8D364}" type="slidenum">
              <a:rPr lang="en-US" smtClean="0"/>
              <a:t>‹#›</a:t>
            </a:fld>
            <a:endParaRPr lang="en-US"/>
          </a:p>
        </p:txBody>
      </p:sp>
    </p:spTree>
    <p:extLst>
      <p:ext uri="{BB962C8B-B14F-4D97-AF65-F5344CB8AC3E}">
        <p14:creationId xmlns:p14="http://schemas.microsoft.com/office/powerpoint/2010/main" val="78990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A6F64C-BB15-40CA-AE21-719C026C0FC4}" type="datetime1">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DDABB-A68E-4898-AC4C-DE7680E8D364}" type="slidenum">
              <a:rPr lang="en-US" smtClean="0"/>
              <a:t>‹#›</a:t>
            </a:fld>
            <a:endParaRPr lang="en-US"/>
          </a:p>
        </p:txBody>
      </p:sp>
    </p:spTree>
    <p:extLst>
      <p:ext uri="{BB962C8B-B14F-4D97-AF65-F5344CB8AC3E}">
        <p14:creationId xmlns:p14="http://schemas.microsoft.com/office/powerpoint/2010/main" val="64819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363547-5FB9-48A2-BE1D-73A268E547A9}" type="datetime1">
              <a:rPr lang="en-US" smtClean="0"/>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5DDABB-A68E-4898-AC4C-DE7680E8D364}" type="slidenum">
              <a:rPr lang="en-US" smtClean="0"/>
              <a:t>‹#›</a:t>
            </a:fld>
            <a:endParaRPr lang="en-US"/>
          </a:p>
        </p:txBody>
      </p:sp>
    </p:spTree>
    <p:extLst>
      <p:ext uri="{BB962C8B-B14F-4D97-AF65-F5344CB8AC3E}">
        <p14:creationId xmlns:p14="http://schemas.microsoft.com/office/powerpoint/2010/main" val="225689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611C65-D4F1-473B-BC45-F112BFDD734C}" type="datetime1">
              <a:rPr lang="en-US" smtClean="0"/>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5DDABB-A68E-4898-AC4C-DE7680E8D364}" type="slidenum">
              <a:rPr lang="en-US" smtClean="0"/>
              <a:t>‹#›</a:t>
            </a:fld>
            <a:endParaRPr lang="en-US"/>
          </a:p>
        </p:txBody>
      </p:sp>
    </p:spTree>
    <p:extLst>
      <p:ext uri="{BB962C8B-B14F-4D97-AF65-F5344CB8AC3E}">
        <p14:creationId xmlns:p14="http://schemas.microsoft.com/office/powerpoint/2010/main" val="321654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73FDE-FE91-4B74-8B2C-DD5B2A1C824F}" type="datetime1">
              <a:rPr lang="en-US" smtClean="0"/>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5DDABB-A68E-4898-AC4C-DE7680E8D364}" type="slidenum">
              <a:rPr lang="en-US" smtClean="0"/>
              <a:t>‹#›</a:t>
            </a:fld>
            <a:endParaRPr lang="en-US"/>
          </a:p>
        </p:txBody>
      </p:sp>
    </p:spTree>
    <p:extLst>
      <p:ext uri="{BB962C8B-B14F-4D97-AF65-F5344CB8AC3E}">
        <p14:creationId xmlns:p14="http://schemas.microsoft.com/office/powerpoint/2010/main" val="100239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6BB1C-39FF-4360-8332-5826974E2EE8}" type="datetime1">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DDABB-A68E-4898-AC4C-DE7680E8D364}" type="slidenum">
              <a:rPr lang="en-US" smtClean="0"/>
              <a:t>‹#›</a:t>
            </a:fld>
            <a:endParaRPr lang="en-US"/>
          </a:p>
        </p:txBody>
      </p:sp>
    </p:spTree>
    <p:extLst>
      <p:ext uri="{BB962C8B-B14F-4D97-AF65-F5344CB8AC3E}">
        <p14:creationId xmlns:p14="http://schemas.microsoft.com/office/powerpoint/2010/main" val="171593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1458E-1DEC-4567-97A4-8BA312150E12}" type="datetime1">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DDABB-A68E-4898-AC4C-DE7680E8D364}" type="slidenum">
              <a:rPr lang="en-US" smtClean="0"/>
              <a:t>‹#›</a:t>
            </a:fld>
            <a:endParaRPr lang="en-US"/>
          </a:p>
        </p:txBody>
      </p:sp>
    </p:spTree>
    <p:extLst>
      <p:ext uri="{BB962C8B-B14F-4D97-AF65-F5344CB8AC3E}">
        <p14:creationId xmlns:p14="http://schemas.microsoft.com/office/powerpoint/2010/main" val="70230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52D7D-922D-46B2-B2B4-2406B32DED81}" type="datetime1">
              <a:rPr lang="en-US" smtClean="0"/>
              <a:t>6/17/2025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DDABB-A68E-4898-AC4C-DE7680E8D364}" type="slidenum">
              <a:rPr lang="en-US" smtClean="0"/>
              <a:t>‹#›</a:t>
            </a:fld>
            <a:endParaRPr lang="en-US"/>
          </a:p>
        </p:txBody>
      </p:sp>
    </p:spTree>
    <p:extLst>
      <p:ext uri="{BB962C8B-B14F-4D97-AF65-F5344CB8AC3E}">
        <p14:creationId xmlns:p14="http://schemas.microsoft.com/office/powerpoint/2010/main" val="628437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hsph.harvard.edu/wp-content/uploads/2025/02/dBF-HSPH-Employee-Chronic-Conditions-Poll-February-2025.pdf"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jor Factors Contributing to Heat Stress - Slid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06" t="27809" r="8321" b="27405"/>
          <a:stretch/>
        </p:blipFill>
        <p:spPr bwMode="auto">
          <a:xfrm>
            <a:off x="2279874" y="1161402"/>
            <a:ext cx="7605346" cy="23035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65744" y="352455"/>
            <a:ext cx="8452716" cy="584775"/>
          </a:xfrm>
          <a:prstGeom prst="rect">
            <a:avLst/>
          </a:prstGeom>
          <a:noFill/>
        </p:spPr>
        <p:txBody>
          <a:bodyPr wrap="square" rtlCol="0">
            <a:spAutoFit/>
          </a:bodyPr>
          <a:lstStyle/>
          <a:p>
            <a:pPr algn="ctr"/>
            <a:r>
              <a:rPr lang="en-US" sz="3200" dirty="0" smtClean="0">
                <a:solidFill>
                  <a:srgbClr val="C00000"/>
                </a:solidFill>
                <a:latin typeface="Arial Black" panose="020B0A04020102020204" pitchFamily="34" charset="0"/>
                <a:cs typeface="Arial" panose="020B0604020202020204" pitchFamily="34" charset="0"/>
              </a:rPr>
              <a:t>Personal Risk Factors in Heat Stress</a:t>
            </a:r>
            <a:endParaRPr lang="en-US" sz="3200" dirty="0">
              <a:solidFill>
                <a:srgbClr val="C00000"/>
              </a:solidFill>
              <a:latin typeface="Arial Black" panose="020B0A04020102020204" pitchFamily="34" charset="0"/>
              <a:cs typeface="Arial" panose="020B0604020202020204" pitchFamily="34" charset="0"/>
            </a:endParaRPr>
          </a:p>
        </p:txBody>
      </p:sp>
      <p:sp>
        <p:nvSpPr>
          <p:cNvPr id="3" name="Down Arrow 2"/>
          <p:cNvSpPr/>
          <p:nvPr/>
        </p:nvSpPr>
        <p:spPr>
          <a:xfrm>
            <a:off x="8444345" y="892397"/>
            <a:ext cx="605848" cy="388044"/>
          </a:xfrm>
          <a:prstGeom prst="downArrow">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C000"/>
              </a:solidFill>
            </a:endParaRPr>
          </a:p>
        </p:txBody>
      </p:sp>
      <p:sp>
        <p:nvSpPr>
          <p:cNvPr id="7" name="Slide Number Placeholder 6"/>
          <p:cNvSpPr>
            <a:spLocks noGrp="1"/>
          </p:cNvSpPr>
          <p:nvPr>
            <p:ph type="sldNum" sz="quarter" idx="12"/>
          </p:nvPr>
        </p:nvSpPr>
        <p:spPr/>
        <p:txBody>
          <a:bodyPr/>
          <a:lstStyle/>
          <a:p>
            <a:fld id="{1C5DDABB-A68E-4898-AC4C-DE7680E8D364}" type="slidenum">
              <a:rPr lang="en-US" smtClean="0"/>
              <a:t>1</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297383949"/>
              </p:ext>
            </p:extLst>
          </p:nvPr>
        </p:nvGraphicFramePr>
        <p:xfrm>
          <a:off x="2062884" y="3614954"/>
          <a:ext cx="8223250" cy="2869676"/>
        </p:xfrm>
        <a:graphic>
          <a:graphicData uri="http://schemas.openxmlformats.org/drawingml/2006/table">
            <a:tbl>
              <a:tblPr firstRow="1" firstCol="1" bandRow="1"/>
              <a:tblGrid>
                <a:gridCol w="4111625"/>
                <a:gridCol w="4111625"/>
              </a:tblGrid>
              <a:tr h="469936">
                <a:tc>
                  <a:txBody>
                    <a:bodyPr/>
                    <a:lstStyle/>
                    <a:p>
                      <a:pPr marL="0" marR="0" algn="ctr">
                        <a:spcBef>
                          <a:spcPts val="800"/>
                        </a:spcBef>
                        <a:spcAft>
                          <a:spcPts val="60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Topics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800"/>
                        </a:spcBef>
                        <a:spcAft>
                          <a:spcPts val="60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Topics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20">
                <a:tc>
                  <a:txBody>
                    <a:bodyPr/>
                    <a:lstStyle/>
                    <a:p>
                      <a:pPr marL="0" marR="0">
                        <a:spcBef>
                          <a:spcPts val="800"/>
                        </a:spcBef>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Personal Risk Factors – PRFs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800"/>
                        </a:spcBef>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Heat Stress Questionnaire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20">
                <a:tc>
                  <a:txBody>
                    <a:bodyPr/>
                    <a:lstStyle/>
                    <a:p>
                      <a:pPr marL="0" marR="0">
                        <a:spcBef>
                          <a:spcPts val="800"/>
                        </a:spcBef>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4 Grouping of Personal Risk Factors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800"/>
                        </a:spcBef>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Pre-Work Personal Risk Assessment form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20">
                <a:tc>
                  <a:txBody>
                    <a:bodyPr/>
                    <a:lstStyle/>
                    <a:p>
                      <a:pPr marL="0" marR="0">
                        <a:spcBef>
                          <a:spcPts val="800"/>
                        </a:spcBef>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Highlights on the 4 Groupings of PRFs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800"/>
                        </a:spcBef>
                        <a:spcAft>
                          <a:spcPts val="600"/>
                        </a:spcAft>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Warning</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20">
                <a:tc>
                  <a:txBody>
                    <a:bodyPr/>
                    <a:lstStyle/>
                    <a:p>
                      <a:pPr marL="0" marR="0">
                        <a:spcBef>
                          <a:spcPts val="80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Graphic - How Heat Affects the Body</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800"/>
                        </a:spcBef>
                        <a:spcAft>
                          <a:spcPts val="600"/>
                        </a:spcAft>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OSHA’s Protecting Yourself</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20">
                <a:tc>
                  <a:txBody>
                    <a:bodyPr/>
                    <a:lstStyle/>
                    <a:p>
                      <a:pPr marL="0" marR="0">
                        <a:spcBef>
                          <a:spcPts val="80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Graphic – Factors in Play</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800"/>
                        </a:spcBef>
                        <a:spcAft>
                          <a:spcPts val="600"/>
                        </a:spcAft>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Signs</a:t>
                      </a:r>
                      <a:r>
                        <a:rPr lang="en-US" sz="1600" baseline="0" dirty="0" smtClean="0">
                          <a:effectLst/>
                          <a:latin typeface="Arial" panose="020B0604020202020204" pitchFamily="34" charset="0"/>
                          <a:ea typeface="Calibri" panose="020F0502020204030204" pitchFamily="34" charset="0"/>
                          <a:cs typeface="Times New Roman" panose="02020603050405020304" pitchFamily="18" charset="0"/>
                        </a:rPr>
                        <a:t> &amp; Symptoms and First Aid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20">
                <a:tc>
                  <a:txBody>
                    <a:bodyPr/>
                    <a:lstStyle/>
                    <a:p>
                      <a:pPr marL="0" marR="0">
                        <a:spcBef>
                          <a:spcPts val="80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Medical Conditions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800"/>
                        </a:spcBef>
                        <a:spcAft>
                          <a:spcPts val="600"/>
                        </a:spcAft>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Combined</a:t>
                      </a:r>
                      <a:r>
                        <a:rPr lang="en-US" sz="1600" baseline="0" dirty="0" smtClean="0">
                          <a:effectLst/>
                          <a:latin typeface="Arial" panose="020B0604020202020204" pitchFamily="34" charset="0"/>
                          <a:ea typeface="Calibri" panose="020F0502020204030204" pitchFamily="34" charset="0"/>
                          <a:cs typeface="Times New Roman" panose="02020603050405020304" pitchFamily="18" charset="0"/>
                        </a:rPr>
                        <a:t> Risk Factors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20">
                <a:tc>
                  <a:txBody>
                    <a:bodyPr/>
                    <a:lstStyle/>
                    <a:p>
                      <a:pPr marL="0" marR="0">
                        <a:spcBef>
                          <a:spcPts val="800"/>
                        </a:spcBef>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Inter-relatedness of Risk Factors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800"/>
                        </a:spcBef>
                        <a:spcAft>
                          <a:spcPts val="600"/>
                        </a:spcAft>
                      </a:pP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Q&amp;A</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2"/>
          <p:cNvSpPr>
            <a:spLocks noChangeArrowheads="1"/>
          </p:cNvSpPr>
          <p:nvPr/>
        </p:nvSpPr>
        <p:spPr bwMode="auto">
          <a:xfrm>
            <a:off x="2215284" y="36443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65157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8B791B-1B01-439D-8965-4A2FD165330C}" type="slidenum">
              <a:rPr lang="en-US" smtClean="0"/>
              <a:t>10</a:t>
            </a:fld>
            <a:endParaRPr lang="en-US"/>
          </a:p>
        </p:txBody>
      </p:sp>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l="13554" r="12820"/>
          <a:stretch>
            <a:fillRect/>
          </a:stretch>
        </p:blipFill>
        <p:spPr bwMode="auto">
          <a:xfrm>
            <a:off x="118564" y="1211761"/>
            <a:ext cx="3052782" cy="22977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89910" y="1140823"/>
            <a:ext cx="8816003" cy="2739211"/>
          </a:xfrm>
          <a:prstGeom prst="rect">
            <a:avLst/>
          </a:prstGeom>
        </p:spPr>
        <p:txBody>
          <a:bodyPr wrap="square">
            <a:spAutoFit/>
          </a:bodyPr>
          <a:lstStyle/>
          <a:p>
            <a:pPr>
              <a:spcAft>
                <a:spcPts val="600"/>
              </a:spcAft>
            </a:pPr>
            <a:r>
              <a:rPr lang="en-US" i="1" dirty="0">
                <a:latin typeface="Arial" panose="020B0604020202020204" pitchFamily="34" charset="0"/>
                <a:ea typeface="Calibri" panose="020F0502020204030204" pitchFamily="34" charset="0"/>
                <a:cs typeface="Times New Roman" panose="02020603050405020304" pitchFamily="18" charset="0"/>
              </a:rPr>
              <a:t>Many workers who are suffering from chronic conditions are not telling their employers, according to a national poll,</a:t>
            </a:r>
            <a:r>
              <a:rPr lang="en-US" b="1" i="1"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 U.S. Employee Perspectives on Managing Chronic Conditions in the Workplace</a:t>
            </a:r>
            <a:r>
              <a:rPr lang="en-US" i="1"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 </a:t>
            </a:r>
            <a:r>
              <a:rPr lang="en-US" i="1" dirty="0">
                <a:latin typeface="Arial" panose="020B0604020202020204" pitchFamily="34" charset="0"/>
                <a:ea typeface="Calibri" panose="020F0502020204030204" pitchFamily="34" charset="0"/>
                <a:cs typeface="Times New Roman" panose="02020603050405020304" pitchFamily="18" charset="0"/>
              </a:rPr>
              <a:t>by the Harvard  School of Public Health and de Beaumont Foundation. </a:t>
            </a:r>
            <a:endParaRPr lang="en-US" dirty="0">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US" i="1" dirty="0">
                <a:latin typeface="Arial" panose="020B0604020202020204" pitchFamily="34" charset="0"/>
                <a:ea typeface="Calibri" panose="020F0502020204030204" pitchFamily="34" charset="0"/>
                <a:cs typeface="Times New Roman" panose="02020603050405020304" pitchFamily="18" charset="0"/>
              </a:rPr>
              <a:t>The poll found that three-fourths (76%) of those with chronic conditions—such as hypertension, heart disease, diabetes, and asthma—need to manage their conditions during work hours.</a:t>
            </a:r>
            <a:endParaRPr lang="en-US" dirty="0">
              <a:latin typeface="Arial" panose="020B0604020202020204" pitchFamily="34" charset="0"/>
              <a:ea typeface="Calibri" panose="020F0502020204030204" pitchFamily="34" charset="0"/>
              <a:cs typeface="Times New Roman" panose="02020603050405020304" pitchFamily="18" charset="0"/>
            </a:endParaRPr>
          </a:p>
          <a:p>
            <a:r>
              <a:rPr lang="en-US" i="1" dirty="0">
                <a:latin typeface="Arial" panose="020B0604020202020204" pitchFamily="34" charset="0"/>
                <a:ea typeface="Calibri" panose="020F0502020204030204" pitchFamily="34" charset="0"/>
                <a:cs typeface="Times New Roman" panose="02020603050405020304" pitchFamily="18" charset="0"/>
              </a:rPr>
              <a:t>Yet the </a:t>
            </a:r>
            <a:r>
              <a:rPr lang="en-US" b="1" i="1" dirty="0">
                <a:solidFill>
                  <a:srgbClr val="002060"/>
                </a:solidFill>
                <a:latin typeface="Arial" panose="020B0604020202020204" pitchFamily="34" charset="0"/>
                <a:ea typeface="Calibri" panose="020F0502020204030204" pitchFamily="34" charset="0"/>
                <a:cs typeface="Times New Roman" panose="02020603050405020304" pitchFamily="18" charset="0"/>
              </a:rPr>
              <a:t>majority (60%) have not formally disclosed their conditions to their employer</a:t>
            </a:r>
            <a:r>
              <a:rPr lang="en-US" i="1" dirty="0">
                <a:latin typeface="Arial" panose="020B0604020202020204" pitchFamily="34" charset="0"/>
                <a:ea typeface="Calibri" panose="020F0502020204030204" pitchFamily="34" charset="0"/>
                <a:cs typeface="Times New Roman" panose="02020603050405020304" pitchFamily="18" charset="0"/>
              </a:rPr>
              <a:t>.</a:t>
            </a:r>
            <a:r>
              <a:rPr lang="en-US" dirty="0">
                <a:latin typeface="Arial" panose="020B0604020202020204" pitchFamily="34" charset="0"/>
                <a:ea typeface="Calibri" panose="020F0502020204030204" pitchFamily="34" charset="0"/>
                <a:cs typeface="Times New Roman" panose="02020603050405020304" pitchFamily="18" charset="0"/>
              </a:rPr>
              <a:t> </a:t>
            </a:r>
          </a:p>
        </p:txBody>
      </p:sp>
      <p:sp>
        <p:nvSpPr>
          <p:cNvPr id="7" name="Rectangle 6"/>
          <p:cNvSpPr/>
          <p:nvPr/>
        </p:nvSpPr>
        <p:spPr>
          <a:xfrm>
            <a:off x="757646" y="242669"/>
            <a:ext cx="10711541" cy="523220"/>
          </a:xfrm>
          <a:prstGeom prst="rect">
            <a:avLst/>
          </a:prstGeom>
        </p:spPr>
        <p:txBody>
          <a:bodyPr wrap="square">
            <a:spAutoFit/>
          </a:bodyPr>
          <a:lstStyle/>
          <a:p>
            <a:pPr algn="ctr">
              <a:spcAft>
                <a:spcPts val="600"/>
              </a:spcAft>
            </a:pPr>
            <a:r>
              <a:rPr lang="en-US" sz="28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Most Workers with Chronic Conditions Haven’t Told Employer</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91737" y="3955426"/>
            <a:ext cx="11469188" cy="2564805"/>
          </a:xfrm>
          <a:prstGeom prst="rect">
            <a:avLst/>
          </a:prstGeom>
        </p:spPr>
        <p:txBody>
          <a:bodyPr wrap="square">
            <a:spAutoFit/>
          </a:bodyPr>
          <a:lstStyle/>
          <a:p>
            <a:pPr>
              <a:spcAft>
                <a:spcPts val="500"/>
              </a:spcAft>
            </a:pPr>
            <a:r>
              <a:rPr lang="en-US" dirty="0">
                <a:latin typeface="Arial" panose="020B0604020202020204" pitchFamily="34" charset="0"/>
                <a:ea typeface="Calibri" panose="020F0502020204030204" pitchFamily="34" charset="0"/>
                <a:cs typeface="Times New Roman" panose="02020603050405020304" pitchFamily="18" charset="0"/>
              </a:rPr>
              <a:t>While more than half of those polled, 58%, report having physical chronic health conditions, they are struggling with getting treatment and managing their jobs.  </a:t>
            </a:r>
            <a:endParaRPr lang="en-US" dirty="0" smtClean="0">
              <a:latin typeface="Arial" panose="020B0604020202020204" pitchFamily="34" charset="0"/>
              <a:ea typeface="Calibri" panose="020F0502020204030204" pitchFamily="34" charset="0"/>
              <a:cs typeface="Times New Roman" panose="02020603050405020304" pitchFamily="18" charset="0"/>
            </a:endParaRPr>
          </a:p>
          <a:p>
            <a:pPr>
              <a:spcAft>
                <a:spcPts val="500"/>
              </a:spcAft>
            </a:pPr>
            <a:endParaRPr lang="en-US" b="1"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spcAft>
                <a:spcPts val="500"/>
              </a:spcAft>
            </a:pPr>
            <a:r>
              <a:rPr lang="en-US" b="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36</a:t>
            </a:r>
            <a:r>
              <a:rPr lang="en-US" b="1" dirty="0">
                <a:solidFill>
                  <a:srgbClr val="002060"/>
                </a:solidFill>
                <a:latin typeface="Arial" panose="020B0604020202020204" pitchFamily="34" charset="0"/>
                <a:ea typeface="Calibri" panose="020F0502020204030204" pitchFamily="34" charset="0"/>
                <a:cs typeface="Times New Roman" panose="02020603050405020304" pitchFamily="18" charset="0"/>
              </a:rPr>
              <a:t>% reported either skipping medical appointments or delaying care to avoid interfering with work in the past year</a:t>
            </a: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smtClean="0">
              <a:latin typeface="Arial" panose="020B0604020202020204" pitchFamily="34" charset="0"/>
              <a:ea typeface="Calibri" panose="020F0502020204030204" pitchFamily="34" charset="0"/>
              <a:cs typeface="Times New Roman" panose="02020603050405020304" pitchFamily="18" charset="0"/>
            </a:endParaRPr>
          </a:p>
          <a:p>
            <a:pPr>
              <a:spcAft>
                <a:spcPts val="50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a:spcAft>
                <a:spcPts val="500"/>
              </a:spcAft>
            </a:pPr>
            <a:r>
              <a:rPr lang="en-US" dirty="0" smtClean="0">
                <a:latin typeface="Arial" panose="020B0604020202020204" pitchFamily="34" charset="0"/>
                <a:ea typeface="Calibri" panose="020F0502020204030204" pitchFamily="34" charset="0"/>
                <a:cs typeface="Times New Roman" panose="02020603050405020304" pitchFamily="18" charset="0"/>
              </a:rPr>
              <a:t>And </a:t>
            </a:r>
            <a:r>
              <a:rPr lang="en-US" dirty="0">
                <a:latin typeface="Arial" panose="020B0604020202020204" pitchFamily="34" charset="0"/>
                <a:ea typeface="Calibri" panose="020F0502020204030204" pitchFamily="34" charset="0"/>
                <a:cs typeface="Times New Roman" panose="02020603050405020304" pitchFamily="18" charset="0"/>
              </a:rPr>
              <a:t>about half of those with chronic conditions say they felt they could not take time off work (49%) or take a break while at work (49%), even though they needed to because of their conditions.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3008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8B791B-1B01-439D-8965-4A2FD165330C}" type="slidenum">
              <a:rPr lang="en-US" smtClean="0"/>
              <a:t>11</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714" t="9587" r="6679" b="2920"/>
          <a:stretch/>
        </p:blipFill>
        <p:spPr>
          <a:xfrm>
            <a:off x="916577" y="291736"/>
            <a:ext cx="10437223" cy="6000207"/>
          </a:xfrm>
          <a:prstGeom prst="rect">
            <a:avLst/>
          </a:prstGeom>
        </p:spPr>
      </p:pic>
    </p:spTree>
    <p:extLst>
      <p:ext uri="{BB962C8B-B14F-4D97-AF65-F5344CB8AC3E}">
        <p14:creationId xmlns:p14="http://schemas.microsoft.com/office/powerpoint/2010/main" val="664086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8B791B-1B01-439D-8965-4A2FD165330C}" type="slidenum">
              <a:rPr lang="en-US" smtClean="0"/>
              <a:t>12</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81891" y="1271451"/>
            <a:ext cx="10371909" cy="3910149"/>
          </a:xfrm>
          <a:prstGeom prst="rect">
            <a:avLst/>
          </a:prstGeom>
        </p:spPr>
      </p:pic>
    </p:spTree>
    <p:extLst>
      <p:ext uri="{BB962C8B-B14F-4D97-AF65-F5344CB8AC3E}">
        <p14:creationId xmlns:p14="http://schemas.microsoft.com/office/powerpoint/2010/main" val="2033726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634"/>
          <a:stretch/>
        </p:blipFill>
        <p:spPr>
          <a:xfrm>
            <a:off x="4528367" y="177013"/>
            <a:ext cx="7247995" cy="6498635"/>
          </a:xfrm>
          <a:prstGeom prst="rect">
            <a:avLst/>
          </a:prstGeom>
        </p:spPr>
      </p:pic>
      <p:sp>
        <p:nvSpPr>
          <p:cNvPr id="3" name="Rectangle 2"/>
          <p:cNvSpPr/>
          <p:nvPr/>
        </p:nvSpPr>
        <p:spPr>
          <a:xfrm>
            <a:off x="438728" y="3541785"/>
            <a:ext cx="3680690" cy="1107996"/>
          </a:xfrm>
          <a:prstGeom prst="rect">
            <a:avLst/>
          </a:prstGeom>
          <a:ln w="28575">
            <a:solidFill>
              <a:schemeClr val="accent4"/>
            </a:solidFill>
          </a:ln>
        </p:spPr>
        <p:txBody>
          <a:bodyPr wrap="square">
            <a:spAutoFit/>
          </a:bodyPr>
          <a:lstStyle/>
          <a:p>
            <a:pPr algn="ctr"/>
            <a:r>
              <a:rPr lang="en-US" sz="2200" b="1" dirty="0">
                <a:solidFill>
                  <a:srgbClr val="C00000"/>
                </a:solidFill>
                <a:latin typeface="Arial" panose="020B0604020202020204" pitchFamily="34" charset="0"/>
                <a:cs typeface="Arial" panose="020B0604020202020204" pitchFamily="34" charset="0"/>
              </a:rPr>
              <a:t>w</a:t>
            </a:r>
            <a:r>
              <a:rPr lang="en-US" sz="2200" b="1" dirty="0" smtClean="0">
                <a:solidFill>
                  <a:srgbClr val="C00000"/>
                </a:solidFill>
                <a:latin typeface="Arial" panose="020B0604020202020204" pitchFamily="34" charset="0"/>
                <a:cs typeface="Arial" panose="020B0604020202020204" pitchFamily="34" charset="0"/>
              </a:rPr>
              <a:t>orkers can be affected by many risk factors           at the same time.</a:t>
            </a:r>
            <a:endParaRPr lang="en-US" sz="22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350983" y="477626"/>
            <a:ext cx="3948544" cy="2677656"/>
          </a:xfrm>
          <a:prstGeom prst="rect">
            <a:avLst/>
          </a:prstGeom>
          <a:noFill/>
        </p:spPr>
        <p:txBody>
          <a:bodyPr wrap="square" rtlCol="0">
            <a:spAutoFit/>
          </a:bodyPr>
          <a:lstStyle/>
          <a:p>
            <a:pPr algn="ctr"/>
            <a:r>
              <a:rPr lang="en-US" sz="3600" b="1" dirty="0" smtClean="0">
                <a:solidFill>
                  <a:srgbClr val="C00000"/>
                </a:solidFill>
                <a:latin typeface="Arial" panose="020B0604020202020204" pitchFamily="34" charset="0"/>
                <a:cs typeface="Arial" panose="020B0604020202020204" pitchFamily="34" charset="0"/>
              </a:rPr>
              <a:t>RISK FACTORS</a:t>
            </a:r>
            <a:r>
              <a:rPr lang="en-US" sz="2200" b="1" dirty="0" smtClean="0">
                <a:solidFill>
                  <a:srgbClr val="C00000"/>
                </a:solidFill>
                <a:latin typeface="Arial" panose="020B0604020202020204" pitchFamily="34" charset="0"/>
                <a:cs typeface="Arial" panose="020B0604020202020204" pitchFamily="34" charset="0"/>
              </a:rPr>
              <a:t> </a:t>
            </a:r>
          </a:p>
          <a:p>
            <a:pPr algn="ctr"/>
            <a:endParaRPr lang="en-US" sz="2200" b="1" dirty="0" smtClean="0">
              <a:solidFill>
                <a:srgbClr val="C00000"/>
              </a:solidFill>
              <a:latin typeface="Arial" panose="020B0604020202020204" pitchFamily="34" charset="0"/>
              <a:cs typeface="Arial" panose="020B0604020202020204" pitchFamily="34" charset="0"/>
            </a:endParaRPr>
          </a:p>
          <a:p>
            <a:pPr algn="ctr"/>
            <a:endParaRPr lang="en-US" sz="2200" b="1" dirty="0" smtClean="0">
              <a:solidFill>
                <a:srgbClr val="C00000"/>
              </a:solidFill>
              <a:latin typeface="Arial" panose="020B0604020202020204" pitchFamily="34" charset="0"/>
              <a:cs typeface="Arial" panose="020B0604020202020204" pitchFamily="34" charset="0"/>
            </a:endParaRPr>
          </a:p>
          <a:p>
            <a:pPr algn="ctr"/>
            <a:r>
              <a:rPr lang="en-US" sz="2200" b="1" dirty="0" smtClean="0">
                <a:solidFill>
                  <a:srgbClr val="C00000"/>
                </a:solidFill>
                <a:latin typeface="Arial" panose="020B0604020202020204" pitchFamily="34" charset="0"/>
                <a:cs typeface="Arial" panose="020B0604020202020204" pitchFamily="34" charset="0"/>
              </a:rPr>
              <a:t>Workers need to be aware of the many factors that can impact their risk of heat illness, but also that ---</a:t>
            </a:r>
            <a:endParaRPr lang="en-US" sz="2200" b="1"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321800" y="6351732"/>
            <a:ext cx="2743200" cy="365125"/>
          </a:xfrm>
        </p:spPr>
        <p:txBody>
          <a:bodyPr/>
          <a:lstStyle/>
          <a:p>
            <a:fld id="{1C5DDABB-A68E-4898-AC4C-DE7680E8D364}" type="slidenum">
              <a:rPr lang="en-US" smtClean="0"/>
              <a:t>13</a:t>
            </a:fld>
            <a:endParaRPr lang="en-US" dirty="0"/>
          </a:p>
        </p:txBody>
      </p:sp>
    </p:spTree>
    <p:extLst>
      <p:ext uri="{BB962C8B-B14F-4D97-AF65-F5344CB8AC3E}">
        <p14:creationId xmlns:p14="http://schemas.microsoft.com/office/powerpoint/2010/main" val="2461599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197110" y="6296314"/>
            <a:ext cx="2743200" cy="365125"/>
          </a:xfrm>
        </p:spPr>
        <p:txBody>
          <a:bodyPr/>
          <a:lstStyle/>
          <a:p>
            <a:fld id="{428B791B-1B01-439D-8965-4A2FD165330C}" type="slidenum">
              <a:rPr lang="en-US" smtClean="0"/>
              <a:t>14</a:t>
            </a:fld>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447408" y="946737"/>
            <a:ext cx="5675813" cy="5911263"/>
          </a:xfrm>
          <a:prstGeom prst="rect">
            <a:avLst/>
          </a:prstGeom>
        </p:spPr>
      </p:pic>
      <p:sp>
        <p:nvSpPr>
          <p:cNvPr id="4" name="Rectangle 3"/>
          <p:cNvSpPr/>
          <p:nvPr/>
        </p:nvSpPr>
        <p:spPr>
          <a:xfrm>
            <a:off x="5447408" y="29816"/>
            <a:ext cx="5606022"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Heat Stress Screening Questionnaire</a:t>
            </a:r>
          </a:p>
        </p:txBody>
      </p:sp>
      <p:sp>
        <p:nvSpPr>
          <p:cNvPr id="5" name="Rectangle 4"/>
          <p:cNvSpPr/>
          <p:nvPr/>
        </p:nvSpPr>
        <p:spPr>
          <a:xfrm>
            <a:off x="6269377" y="522542"/>
            <a:ext cx="4031873"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(for self or second-person monitoring)</a:t>
            </a:r>
          </a:p>
        </p:txBody>
      </p:sp>
      <p:sp>
        <p:nvSpPr>
          <p:cNvPr id="6" name="TextBox 5"/>
          <p:cNvSpPr txBox="1"/>
          <p:nvPr/>
        </p:nvSpPr>
        <p:spPr>
          <a:xfrm>
            <a:off x="467886" y="1817320"/>
            <a:ext cx="4418150" cy="2092881"/>
          </a:xfrm>
          <a:prstGeom prst="rect">
            <a:avLst/>
          </a:prstGeom>
          <a:noFill/>
        </p:spPr>
        <p:txBody>
          <a:bodyPr wrap="square" rtlCol="0">
            <a:spAutoFit/>
          </a:bodyPr>
          <a:lstStyle/>
          <a:p>
            <a:pPr algn="ctr"/>
            <a:r>
              <a:rPr lang="en-US" sz="2200" b="1" dirty="0" smtClean="0">
                <a:latin typeface="Arial" panose="020B0604020202020204" pitchFamily="34" charset="0"/>
                <a:cs typeface="Arial" panose="020B0604020202020204" pitchFamily="34" charset="0"/>
              </a:rPr>
              <a:t>Best Practice Recommendation</a:t>
            </a:r>
          </a:p>
          <a:p>
            <a:endParaRPr lang="en-US" dirty="0"/>
          </a:p>
          <a:p>
            <a:pPr algn="ctr"/>
            <a:r>
              <a:rPr lang="en-US" i="1" dirty="0" smtClean="0"/>
              <a:t>Post this in Rest Area or closest rest room</a:t>
            </a:r>
          </a:p>
          <a:p>
            <a:pPr algn="ctr"/>
            <a:endParaRPr lang="en-US" i="1" dirty="0"/>
          </a:p>
          <a:p>
            <a:pPr algn="ctr"/>
            <a:r>
              <a:rPr lang="en-US" i="1" dirty="0" smtClean="0"/>
              <a:t>especially when you have passed the </a:t>
            </a:r>
          </a:p>
          <a:p>
            <a:pPr algn="ctr"/>
            <a:endParaRPr lang="en-US" b="1" i="1" dirty="0">
              <a:solidFill>
                <a:srgbClr val="C00000"/>
              </a:solidFill>
            </a:endParaRPr>
          </a:p>
          <a:p>
            <a:pPr algn="ctr"/>
            <a:r>
              <a:rPr lang="en-US" b="1" i="1" dirty="0" smtClean="0">
                <a:solidFill>
                  <a:srgbClr val="C00000"/>
                </a:solidFill>
              </a:rPr>
              <a:t>High Heat Trigger</a:t>
            </a:r>
            <a:endParaRPr lang="en-US" b="1" i="1" dirty="0">
              <a:solidFill>
                <a:srgbClr val="C00000"/>
              </a:solidFill>
            </a:endParaRPr>
          </a:p>
        </p:txBody>
      </p:sp>
    </p:spTree>
    <p:extLst>
      <p:ext uri="{BB962C8B-B14F-4D97-AF65-F5344CB8AC3E}">
        <p14:creationId xmlns:p14="http://schemas.microsoft.com/office/powerpoint/2010/main" val="2080560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9289" y="606488"/>
            <a:ext cx="6232849" cy="5169161"/>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04653" y="454898"/>
            <a:ext cx="4977600" cy="5618489"/>
          </a:xfrm>
          <a:prstGeom prst="rect">
            <a:avLst/>
          </a:prstGeom>
        </p:spPr>
      </p:pic>
      <p:sp>
        <p:nvSpPr>
          <p:cNvPr id="4" name="Rectangle 3"/>
          <p:cNvSpPr/>
          <p:nvPr/>
        </p:nvSpPr>
        <p:spPr>
          <a:xfrm>
            <a:off x="7231224" y="6073388"/>
            <a:ext cx="4348066" cy="646331"/>
          </a:xfrm>
          <a:prstGeom prst="rect">
            <a:avLst/>
          </a:prstGeom>
        </p:spPr>
        <p:txBody>
          <a:bodyPr wrap="square">
            <a:spAutoFit/>
          </a:bodyPr>
          <a:lstStyle/>
          <a:p>
            <a:r>
              <a:rPr lang="en-US" sz="1200" dirty="0" smtClean="0"/>
              <a:t>Is your supervisor/HSC aware of medications </a:t>
            </a:r>
            <a:r>
              <a:rPr lang="en-US" sz="1200" dirty="0"/>
              <a:t>currently being used that may impair your ability to perform duties in heat? </a:t>
            </a:r>
            <a:r>
              <a:rPr lang="en-US" sz="1200" dirty="0" smtClean="0"/>
              <a:t>     □ </a:t>
            </a:r>
            <a:r>
              <a:rPr lang="en-US" sz="1200" dirty="0"/>
              <a:t>Yes </a:t>
            </a:r>
            <a:r>
              <a:rPr lang="en-US" sz="1200" dirty="0" smtClean="0"/>
              <a:t>     □ </a:t>
            </a:r>
            <a:r>
              <a:rPr lang="en-US" sz="1200" dirty="0"/>
              <a:t>No</a:t>
            </a:r>
          </a:p>
        </p:txBody>
      </p:sp>
      <p:sp>
        <p:nvSpPr>
          <p:cNvPr id="5" name="TextBox 4"/>
          <p:cNvSpPr txBox="1"/>
          <p:nvPr/>
        </p:nvSpPr>
        <p:spPr>
          <a:xfrm>
            <a:off x="7147249" y="85567"/>
            <a:ext cx="4105470" cy="369332"/>
          </a:xfrm>
          <a:prstGeom prst="rect">
            <a:avLst/>
          </a:prstGeom>
          <a:noFill/>
        </p:spPr>
        <p:txBody>
          <a:bodyPr wrap="square" rtlCol="0">
            <a:spAutoFit/>
          </a:bodyPr>
          <a:lstStyle/>
          <a:p>
            <a:pPr algn="ctr"/>
            <a:r>
              <a:rPr lang="en-US" dirty="0" smtClean="0"/>
              <a:t>Symptoms Self-Assessment Questionnaire</a:t>
            </a:r>
            <a:endParaRPr lang="en-US" dirty="0"/>
          </a:p>
        </p:txBody>
      </p:sp>
    </p:spTree>
    <p:extLst>
      <p:ext uri="{BB962C8B-B14F-4D97-AF65-F5344CB8AC3E}">
        <p14:creationId xmlns:p14="http://schemas.microsoft.com/office/powerpoint/2010/main" val="4111772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362" y="358831"/>
            <a:ext cx="11023601" cy="6399188"/>
          </a:xfrm>
          <a:prstGeom prst="rect">
            <a:avLst/>
          </a:prstGeom>
        </p:spPr>
        <p:txBody>
          <a:bodyPr wrap="square">
            <a:spAutoFit/>
          </a:bodyPr>
          <a:lstStyle/>
          <a:p>
            <a:pPr algn="ctr">
              <a:spcBef>
                <a:spcPts val="1800"/>
              </a:spcBef>
              <a:spcAft>
                <a:spcPts val="600"/>
              </a:spcAft>
            </a:pP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PRE-WORK CHECKLIST OF </a:t>
            </a:r>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PERSONAL </a:t>
            </a:r>
            <a:r>
              <a:rPr lang="en-US" sz="2400" b="1" dirty="0">
                <a:solidFill>
                  <a:srgbClr val="0070C0"/>
                </a:solidFill>
                <a:latin typeface="Arial" panose="020B0604020202020204" pitchFamily="34" charset="0"/>
                <a:ea typeface="Calibri" panose="020F0502020204030204" pitchFamily="34" charset="0"/>
                <a:cs typeface="Arial" panose="020B0604020202020204" pitchFamily="34" charset="0"/>
              </a:rPr>
              <a:t>HEAT EXPOSURE </a:t>
            </a:r>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RISK FACTORS</a:t>
            </a:r>
            <a:endParaRPr lang="en-US" dirty="0">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US" sz="1100" dirty="0">
                <a:latin typeface="Arial" panose="020B0604020202020204" pitchFamily="34" charset="0"/>
                <a:ea typeface="Calibri" panose="020F0502020204030204" pitchFamily="34" charset="0"/>
                <a:cs typeface="Arial" panose="020B0604020202020204" pitchFamily="34" charset="0"/>
              </a:rPr>
              <a:t>(NOTE:  Provide a printed copy of Pages 5 and 6 to each individual in the work crew who will be directly engaged in this heat-involved work.)</a:t>
            </a:r>
            <a:endParaRPr lang="en-US" dirty="0">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endParaRPr lang="en-US"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endParaRPr>
          </a:p>
          <a:p>
            <a:pPr marL="512763" indent="-282575">
              <a:spcAft>
                <a:spcPts val="600"/>
              </a:spcAft>
            </a:pPr>
            <a:r>
              <a:rPr lang="en-US"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Personal </a:t>
            </a:r>
            <a:r>
              <a:rPr lang="en-US" b="1" dirty="0">
                <a:solidFill>
                  <a:srgbClr val="C00000"/>
                </a:solidFill>
                <a:latin typeface="Arial" panose="020B0604020202020204" pitchFamily="34" charset="0"/>
                <a:ea typeface="Calibri" panose="020F0502020204030204" pitchFamily="34" charset="0"/>
                <a:cs typeface="Times New Roman" panose="02020603050405020304" pitchFamily="18" charset="0"/>
              </a:rPr>
              <a:t>Risk Factors</a:t>
            </a:r>
            <a:r>
              <a:rPr lang="en-US"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are provided under the </a:t>
            </a:r>
            <a:r>
              <a:rPr lang="en-US" b="1" i="1" dirty="0">
                <a:solidFill>
                  <a:srgbClr val="C00000"/>
                </a:solidFill>
                <a:latin typeface="Arial" panose="020B0604020202020204" pitchFamily="34" charset="0"/>
                <a:ea typeface="Calibri" panose="020F0502020204030204" pitchFamily="34" charset="0"/>
                <a:cs typeface="Times New Roman" panose="02020603050405020304" pitchFamily="18" charset="0"/>
              </a:rPr>
              <a:t>physical</a:t>
            </a:r>
            <a:r>
              <a:rPr lang="en-US" dirty="0">
                <a:latin typeface="Arial" panose="020B0604020202020204" pitchFamily="34" charset="0"/>
                <a:ea typeface="Calibri" panose="020F0502020204030204" pitchFamily="34" charset="0"/>
                <a:cs typeface="Times New Roman" panose="02020603050405020304" pitchFamily="18" charset="0"/>
              </a:rPr>
              <a:t> and </a:t>
            </a:r>
            <a:r>
              <a:rPr lang="en-US" b="1" i="1" dirty="0">
                <a:solidFill>
                  <a:srgbClr val="C00000"/>
                </a:solidFill>
                <a:latin typeface="Arial" panose="020B0604020202020204" pitchFamily="34" charset="0"/>
                <a:ea typeface="Calibri" panose="020F0502020204030204" pitchFamily="34" charset="0"/>
                <a:cs typeface="Times New Roman" panose="02020603050405020304" pitchFamily="18" charset="0"/>
              </a:rPr>
              <a:t>situational</a:t>
            </a:r>
            <a:r>
              <a:rPr lang="en-US" i="1" dirty="0">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sub-factors, below.</a:t>
            </a:r>
          </a:p>
          <a:p>
            <a:pPr marL="512763" indent="-282575">
              <a:spcAft>
                <a:spcPts val="600"/>
              </a:spcAft>
            </a:pPr>
            <a:r>
              <a:rPr lang="en-US" sz="600" dirty="0" smtClean="0">
                <a:latin typeface="Arial" panose="020B0604020202020204" pitchFamily="34" charset="0"/>
                <a:ea typeface="Calibri" panose="020F0502020204030204" pitchFamily="34" charset="0"/>
                <a:cs typeface="Times New Roman" panose="02020603050405020304" pitchFamily="18" charset="0"/>
              </a:rPr>
              <a:t>  </a:t>
            </a:r>
          </a:p>
          <a:p>
            <a:pPr marL="512763">
              <a:spcAft>
                <a:spcPts val="600"/>
              </a:spcAft>
            </a:pPr>
            <a:r>
              <a:rPr lang="en-US" dirty="0" smtClean="0">
                <a:latin typeface="Arial" panose="020B0604020202020204" pitchFamily="34" charset="0"/>
                <a:ea typeface="Calibri" panose="020F0502020204030204" pitchFamily="34" charset="0"/>
                <a:cs typeface="Times New Roman" panose="02020603050405020304" pitchFamily="18" charset="0"/>
              </a:rPr>
              <a:t>Check </a:t>
            </a:r>
            <a:r>
              <a:rPr lang="en-US" dirty="0">
                <a:latin typeface="Arial" panose="020B0604020202020204" pitchFamily="34" charset="0"/>
                <a:ea typeface="Calibri" panose="020F0502020204030204" pitchFamily="34" charset="0"/>
                <a:cs typeface="Times New Roman" panose="02020603050405020304" pitchFamily="18" charset="0"/>
              </a:rPr>
              <a:t>boxes </a:t>
            </a:r>
            <a:r>
              <a:rPr lang="en-US" dirty="0">
                <a:latin typeface="Arial" panose="020B0604020202020204" pitchFamily="34" charset="0"/>
                <a:ea typeface="Calibri" panose="020F0502020204030204" pitchFamily="34" charset="0"/>
                <a:cs typeface="Arial" panose="020B0604020202020204" pitchFamily="34" charset="0"/>
              </a:rPr>
              <a:t>□</a:t>
            </a:r>
            <a:r>
              <a:rPr lang="en-US" dirty="0">
                <a:latin typeface="Arial" panose="020B0604020202020204" pitchFamily="34" charset="0"/>
                <a:ea typeface="Calibri" panose="020F0502020204030204" pitchFamily="34" charset="0"/>
                <a:cs typeface="Times New Roman" panose="02020603050405020304" pitchFamily="18" charset="0"/>
              </a:rPr>
              <a:t> are provided so you can identify what you need to disclose and discuss with your designated Heat Stress Coordinator, who is required to know and to collaborate with you on what precautions &amp; limitations to put in place that will prevent you from experiencing a heat-related illness.</a:t>
            </a:r>
          </a:p>
          <a:p>
            <a:pPr marL="512763" indent="-282575">
              <a:spcBef>
                <a:spcPts val="900"/>
              </a:spcBef>
              <a:spcAft>
                <a:spcPts val="900"/>
              </a:spcAft>
            </a:pPr>
            <a:r>
              <a:rPr lang="en-US" sz="9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900" b="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12763" indent="-282575">
              <a:spcBef>
                <a:spcPts val="900"/>
              </a:spcBef>
              <a:spcAft>
                <a:spcPts val="900"/>
              </a:spcAft>
            </a:pPr>
            <a:r>
              <a:rPr lang="en-US" b="1" dirty="0" smtClean="0">
                <a:solidFill>
                  <a:srgbClr val="000000"/>
                </a:solidFill>
                <a:latin typeface="Arial" panose="020B0604020202020204" pitchFamily="34" charset="0"/>
                <a:ea typeface="Calibri" panose="020F0502020204030204" pitchFamily="34" charset="0"/>
                <a:cs typeface="Arial" panose="020B0604020202020204" pitchFamily="34" charset="0"/>
              </a:rPr>
              <a:t>Please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take the time to read through this and evaluate what factors personally apply to you.</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512763" indent="-282575">
              <a:spcAft>
                <a:spcPts val="600"/>
              </a:spcAft>
            </a:pPr>
            <a:endParaRPr lang="en-US" sz="900" b="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marL="512763" indent="-282575">
              <a:spcAft>
                <a:spcPts val="600"/>
              </a:spcAft>
            </a:pPr>
            <a:r>
              <a:rPr lang="en-US" b="1" dirty="0" smtClean="0">
                <a:solidFill>
                  <a:srgbClr val="C00000"/>
                </a:solidFill>
                <a:latin typeface="Arial" panose="020B0604020202020204" pitchFamily="34" charset="0"/>
                <a:ea typeface="Calibri" panose="020F0502020204030204" pitchFamily="34" charset="0"/>
                <a:cs typeface="Arial" panose="020B0604020202020204" pitchFamily="34" charset="0"/>
              </a:rPr>
              <a:t>Physical </a:t>
            </a:r>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Risk </a:t>
            </a:r>
            <a:r>
              <a:rPr lang="en-US" b="1" dirty="0" smtClean="0">
                <a:solidFill>
                  <a:srgbClr val="C00000"/>
                </a:solidFill>
                <a:latin typeface="Arial" panose="020B0604020202020204" pitchFamily="34" charset="0"/>
                <a:ea typeface="Calibri" panose="020F0502020204030204" pitchFamily="34" charset="0"/>
                <a:cs typeface="Arial" panose="020B0604020202020204" pitchFamily="34" charset="0"/>
              </a:rPr>
              <a:t>Factors</a:t>
            </a:r>
          </a:p>
          <a:p>
            <a:pPr marL="512763" indent="-282575">
              <a:spcAft>
                <a:spcPts val="600"/>
              </a:spcAft>
            </a:pPr>
            <a:endParaRPr lang="en-US" sz="600" dirty="0">
              <a:latin typeface="Arial" panose="020B0604020202020204" pitchFamily="34" charset="0"/>
              <a:ea typeface="Calibri" panose="020F0502020204030204" pitchFamily="34" charset="0"/>
              <a:cs typeface="Times New Roman" panose="02020603050405020304" pitchFamily="18" charset="0"/>
            </a:endParaRPr>
          </a:p>
          <a:p>
            <a:pPr marL="512763" marR="0" lvl="0" indent="-282575">
              <a:spcBef>
                <a:spcPts val="0"/>
              </a:spcBef>
              <a:spcAft>
                <a:spcPts val="500"/>
              </a:spcAft>
              <a:buFont typeface="Symbol" panose="05050102010706020507" pitchFamily="18" charset="2"/>
              <a:buChar char=""/>
            </a:pPr>
            <a:r>
              <a:rPr lang="en-US" dirty="0">
                <a:latin typeface="Arial" panose="020B0604020202020204" pitchFamily="34" charset="0"/>
                <a:ea typeface="Times New Roman" panose="02020603050405020304" pitchFamily="18" charset="0"/>
              </a:rPr>
              <a:t>Obesity (body mass index </a:t>
            </a:r>
            <a:r>
              <a:rPr lang="en-US" u="sng" dirty="0">
                <a:latin typeface="Arial" panose="020B0604020202020204" pitchFamily="34" charset="0"/>
                <a:ea typeface="Times New Roman" panose="02020603050405020304" pitchFamily="18" charset="0"/>
              </a:rPr>
              <a:t>&gt;</a:t>
            </a:r>
            <a:r>
              <a:rPr lang="en-US" dirty="0">
                <a:latin typeface="Arial" panose="020B0604020202020204" pitchFamily="34" charset="0"/>
                <a:ea typeface="Times New Roman" panose="02020603050405020304" pitchFamily="18" charset="0"/>
              </a:rPr>
              <a:t> 30 kg/m</a:t>
            </a:r>
            <a:r>
              <a:rPr lang="en-US" b="1" baseline="30000" dirty="0">
                <a:latin typeface="Arial" panose="020B0604020202020204" pitchFamily="34" charset="0"/>
                <a:ea typeface="Times New Roman" panose="02020603050405020304" pitchFamily="18" charset="0"/>
              </a:rPr>
              <a:t>2</a:t>
            </a:r>
            <a:r>
              <a:rPr lang="en-US" dirty="0">
                <a:latin typeface="Arial" panose="020B060402020202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marL="512763" marR="0" lvl="0" indent="-282575">
              <a:spcBef>
                <a:spcPts val="0"/>
              </a:spcBef>
              <a:spcAft>
                <a:spcPts val="500"/>
              </a:spcAft>
              <a:buFont typeface="Symbol" panose="05050102010706020507" pitchFamily="18" charset="2"/>
              <a:buChar char=""/>
            </a:pPr>
            <a:r>
              <a:rPr lang="en-US" dirty="0">
                <a:latin typeface="Arial" panose="020B0604020202020204" pitchFamily="34" charset="0"/>
                <a:ea typeface="Times New Roman" panose="02020603050405020304" pitchFamily="18" charset="0"/>
              </a:rPr>
              <a:t>Diabetes</a:t>
            </a:r>
            <a:endParaRPr lang="en-US" dirty="0">
              <a:latin typeface="Times New Roman" panose="02020603050405020304" pitchFamily="18" charset="0"/>
              <a:ea typeface="Times New Roman" panose="02020603050405020304" pitchFamily="18" charset="0"/>
            </a:endParaRPr>
          </a:p>
          <a:p>
            <a:pPr marL="512763" marR="0" lvl="0" indent="-282575">
              <a:spcBef>
                <a:spcPts val="0"/>
              </a:spcBef>
              <a:spcAft>
                <a:spcPts val="500"/>
              </a:spcAft>
              <a:buFont typeface="Symbol" panose="05050102010706020507" pitchFamily="18" charset="2"/>
              <a:buChar char=""/>
            </a:pPr>
            <a:r>
              <a:rPr lang="en-US" dirty="0">
                <a:latin typeface="Arial" panose="020B0604020202020204" pitchFamily="34" charset="0"/>
                <a:ea typeface="Times New Roman" panose="02020603050405020304" pitchFamily="18" charset="0"/>
              </a:rPr>
              <a:t>High blood pressure</a:t>
            </a:r>
            <a:endParaRPr lang="en-US" dirty="0">
              <a:latin typeface="Times New Roman" panose="02020603050405020304" pitchFamily="18" charset="0"/>
              <a:ea typeface="Times New Roman" panose="02020603050405020304" pitchFamily="18" charset="0"/>
            </a:endParaRPr>
          </a:p>
          <a:p>
            <a:pPr marL="512763" marR="0" lvl="0" indent="-282575">
              <a:spcBef>
                <a:spcPts val="0"/>
              </a:spcBef>
              <a:spcAft>
                <a:spcPts val="500"/>
              </a:spcAft>
              <a:buFont typeface="Symbol" panose="05050102010706020507" pitchFamily="18" charset="2"/>
              <a:buChar char=""/>
            </a:pPr>
            <a:r>
              <a:rPr lang="en-US" dirty="0">
                <a:latin typeface="Arial" panose="020B0604020202020204" pitchFamily="34" charset="0"/>
                <a:ea typeface="Times New Roman" panose="02020603050405020304" pitchFamily="18" charset="0"/>
              </a:rPr>
              <a:t>Heart disease</a:t>
            </a:r>
            <a:endParaRPr lang="en-US" dirty="0">
              <a:latin typeface="Times New Roman" panose="02020603050405020304" pitchFamily="18" charset="0"/>
              <a:ea typeface="Times New Roman" panose="02020603050405020304" pitchFamily="18" charset="0"/>
            </a:endParaRPr>
          </a:p>
          <a:p>
            <a:pPr marL="512763" marR="0" lvl="0" indent="-282575">
              <a:spcBef>
                <a:spcPts val="0"/>
              </a:spcBef>
              <a:spcAft>
                <a:spcPts val="500"/>
              </a:spcAft>
              <a:buFont typeface="Symbol" panose="05050102010706020507" pitchFamily="18" charset="2"/>
              <a:buChar char=""/>
            </a:pPr>
            <a:r>
              <a:rPr lang="en-US" dirty="0">
                <a:latin typeface="Arial" panose="020B0604020202020204" pitchFamily="34" charset="0"/>
                <a:ea typeface="Times New Roman" panose="02020603050405020304" pitchFamily="18" charset="0"/>
              </a:rPr>
              <a:t>Skin disorders (such as heat rash and sunburn that prevent effective sweating)</a:t>
            </a:r>
            <a:endParaRPr lang="en-US" dirty="0">
              <a:latin typeface="Times New Roman" panose="02020603050405020304" pitchFamily="18" charset="0"/>
              <a:ea typeface="Times New Roman" panose="02020603050405020304" pitchFamily="18" charset="0"/>
            </a:endParaRPr>
          </a:p>
          <a:p>
            <a:pPr marL="512763" marR="0" lvl="0" indent="-282575">
              <a:spcBef>
                <a:spcPts val="0"/>
              </a:spcBef>
              <a:spcAft>
                <a:spcPts val="500"/>
              </a:spcAft>
              <a:buFont typeface="Symbol" panose="05050102010706020507" pitchFamily="18" charset="2"/>
              <a:buChar char=""/>
            </a:pPr>
            <a:r>
              <a:rPr lang="en-US" dirty="0">
                <a:latin typeface="Arial" panose="020B0604020202020204" pitchFamily="34" charset="0"/>
                <a:ea typeface="Times New Roman" panose="02020603050405020304" pitchFamily="18" charset="0"/>
              </a:rPr>
              <a:t>Advanced age (65+)</a:t>
            </a:r>
            <a:endParaRPr lang="en-US" dirty="0">
              <a:effectLst/>
              <a:latin typeface="Times New Roman" panose="02020603050405020304" pitchFamily="18" charset="0"/>
              <a:ea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C5DDABB-A68E-4898-AC4C-DE7680E8D364}" type="slidenum">
              <a:rPr lang="en-US" smtClean="0"/>
              <a:t>16</a:t>
            </a:fld>
            <a:endParaRPr lang="en-US"/>
          </a:p>
        </p:txBody>
      </p:sp>
    </p:spTree>
    <p:extLst>
      <p:ext uri="{BB962C8B-B14F-4D97-AF65-F5344CB8AC3E}">
        <p14:creationId xmlns:p14="http://schemas.microsoft.com/office/powerpoint/2010/main" val="797624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980" y="251799"/>
            <a:ext cx="11037455" cy="461665"/>
          </a:xfrm>
          <a:prstGeom prst="rect">
            <a:avLst/>
          </a:prstGeom>
        </p:spPr>
        <p:txBody>
          <a:bodyPr wrap="square">
            <a:spAutoFit/>
          </a:bodyPr>
          <a:lstStyle/>
          <a:p>
            <a:pPr algn="ctr">
              <a:spcBef>
                <a:spcPts val="1800"/>
              </a:spcBef>
              <a:spcAft>
                <a:spcPts val="600"/>
              </a:spcAft>
            </a:pP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PRE-WORK CHECKLIST OF </a:t>
            </a:r>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PERSONAL </a:t>
            </a:r>
            <a:r>
              <a:rPr lang="en-US" sz="2400" b="1" dirty="0">
                <a:solidFill>
                  <a:srgbClr val="0070C0"/>
                </a:solidFill>
                <a:latin typeface="Arial" panose="020B0604020202020204" pitchFamily="34" charset="0"/>
                <a:ea typeface="Calibri" panose="020F0502020204030204" pitchFamily="34" charset="0"/>
                <a:cs typeface="Arial" panose="020B0604020202020204" pitchFamily="34" charset="0"/>
              </a:rPr>
              <a:t>HEAT EXPOSURE </a:t>
            </a:r>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RISK FACTORS</a:t>
            </a:r>
            <a:endParaRPr 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25053" y="1276494"/>
            <a:ext cx="10709565" cy="2923877"/>
          </a:xfrm>
          <a:prstGeom prst="rect">
            <a:avLst/>
          </a:prstGeom>
        </p:spPr>
        <p:txBody>
          <a:bodyPr wrap="square">
            <a:spAutoFit/>
          </a:bodyPr>
          <a:lstStyle/>
          <a:p>
            <a:pPr>
              <a:spcBef>
                <a:spcPts val="600"/>
              </a:spcBef>
              <a:spcAft>
                <a:spcPts val="600"/>
              </a:spcAft>
            </a:pPr>
            <a:r>
              <a:rPr lang="en-US" sz="2200" b="1" dirty="0">
                <a:solidFill>
                  <a:srgbClr val="C00000"/>
                </a:solidFill>
                <a:latin typeface="Arial" panose="020B0604020202020204" pitchFamily="34" charset="0"/>
                <a:ea typeface="Calibri" panose="020F0502020204030204" pitchFamily="34" charset="0"/>
                <a:cs typeface="Arial" panose="020B0604020202020204" pitchFamily="34" charset="0"/>
              </a:rPr>
              <a:t>Situational </a:t>
            </a:r>
            <a:r>
              <a:rPr lang="en-US" sz="22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Factors</a:t>
            </a:r>
          </a:p>
          <a:p>
            <a:pPr>
              <a:spcBef>
                <a:spcPts val="600"/>
              </a:spcBef>
              <a:spcAft>
                <a:spcPts val="600"/>
              </a:spcAft>
            </a:pPr>
            <a:endParaRPr lang="en-US" sz="900"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dirty="0">
                <a:latin typeface="Arial" panose="020B0604020202020204" pitchFamily="34" charset="0"/>
                <a:ea typeface="Times New Roman" panose="02020603050405020304" pitchFamily="18" charset="0"/>
              </a:rPr>
              <a:t>Prior history of heat illness (a heat stroke or two or more episodes of heat exhaustion)</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dirty="0">
                <a:latin typeface="Arial" panose="020B0604020202020204" pitchFamily="34" charset="0"/>
                <a:ea typeface="Times New Roman" panose="02020603050405020304" pitchFamily="18" charset="0"/>
              </a:rPr>
              <a:t>Use of certain medications (which can result in an inability to feel heat conditions and/or the inability to sweat, so symptoms of heat stress may not be evident)</a:t>
            </a:r>
            <a:endParaRPr lang="en-US" dirty="0">
              <a:latin typeface="Times New Roman" panose="02020603050405020304" pitchFamily="18" charset="0"/>
              <a:ea typeface="Times New Roman" panose="02020603050405020304" pitchFamily="18" charset="0"/>
            </a:endParaRPr>
          </a:p>
          <a:p>
            <a:pPr marL="742950" marR="0" lvl="1" indent="-285750">
              <a:spcBef>
                <a:spcPts val="0"/>
              </a:spcBef>
              <a:spcAft>
                <a:spcPts val="1200"/>
              </a:spcAft>
              <a:buFont typeface="Courier New" panose="02070309020205020404" pitchFamily="49" charset="0"/>
              <a:buChar char="o"/>
            </a:pPr>
            <a:r>
              <a:rPr lang="en-US" dirty="0">
                <a:latin typeface="Arial" panose="020B0604020202020204" pitchFamily="34" charset="0"/>
                <a:ea typeface="Times New Roman" panose="02020603050405020304" pitchFamily="18" charset="0"/>
              </a:rPr>
              <a:t>Diuretics (water pills) or dietary aids and some psychiatric or blood pressure medications</a:t>
            </a:r>
            <a:endParaRPr lang="en-US" dirty="0">
              <a:latin typeface="Times New Roman" panose="02020603050405020304" pitchFamily="18" charset="0"/>
              <a:ea typeface="Times New Roman" panose="02020603050405020304" pitchFamily="18" charset="0"/>
            </a:endParaRPr>
          </a:p>
          <a:p>
            <a:pPr marL="742950" marR="0" lvl="1" indent="-285750">
              <a:spcBef>
                <a:spcPts val="0"/>
              </a:spcBef>
              <a:spcAft>
                <a:spcPts val="1200"/>
              </a:spcAft>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Taking prescribed or over-the-counter supplements, cold remedies, stimulants, or performance-enhancing drugs, even energy boosting drinks</a:t>
            </a:r>
            <a:endParaRPr lang="en-US"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58620" y="4250497"/>
            <a:ext cx="10986654" cy="1661993"/>
          </a:xfrm>
          <a:prstGeom prst="rect">
            <a:avLst/>
          </a:prstGeom>
        </p:spPr>
        <p:txBody>
          <a:bodyPr wrap="square">
            <a:spAutoFit/>
          </a:bodyPr>
          <a:lstStyle/>
          <a:p>
            <a:pPr marL="742950" marR="0" lvl="1" indent="-285750">
              <a:spcBef>
                <a:spcPts val="0"/>
              </a:spcBef>
              <a:spcAft>
                <a:spcPts val="1200"/>
              </a:spcAft>
              <a:buFont typeface="Symbol" panose="05050102010706020507" pitchFamily="18" charset="2"/>
              <a:buChar char=""/>
            </a:pPr>
            <a:r>
              <a:rPr lang="en-US" dirty="0">
                <a:latin typeface="Arial" panose="020B0604020202020204" pitchFamily="34" charset="0"/>
                <a:ea typeface="Calibri" panose="020F0502020204030204" pitchFamily="34" charset="0"/>
              </a:rPr>
              <a:t>A recent lack of quality sleep</a:t>
            </a:r>
            <a:endParaRPr lang="en-US" dirty="0">
              <a:latin typeface="Times New Roman" panose="02020603050405020304" pitchFamily="18" charset="0"/>
              <a:ea typeface="Times New Roman" panose="02020603050405020304" pitchFamily="18" charset="0"/>
            </a:endParaRPr>
          </a:p>
          <a:p>
            <a:pPr marL="742950" marR="0" lvl="1" indent="-285750">
              <a:spcBef>
                <a:spcPts val="0"/>
              </a:spcBef>
              <a:spcAft>
                <a:spcPts val="1200"/>
              </a:spcAft>
              <a:buFont typeface="Symbol" panose="05050102010706020507" pitchFamily="18" charset="2"/>
              <a:buChar char=""/>
            </a:pPr>
            <a:r>
              <a:rPr lang="en-US" dirty="0">
                <a:latin typeface="Arial" panose="020B0604020202020204" pitchFamily="34" charset="0"/>
                <a:ea typeface="Calibri" panose="020F0502020204030204" pitchFamily="34" charset="0"/>
              </a:rPr>
              <a:t>Your current state of hydration (be it from low fluid consumption or high alcohol consumption)</a:t>
            </a:r>
            <a:endParaRPr lang="en-US" dirty="0">
              <a:latin typeface="Times New Roman" panose="02020603050405020304" pitchFamily="18" charset="0"/>
              <a:ea typeface="Times New Roman" panose="02020603050405020304" pitchFamily="18" charset="0"/>
            </a:endParaRPr>
          </a:p>
          <a:p>
            <a:pPr marL="742950" marR="0" lvl="1" indent="-285750">
              <a:spcBef>
                <a:spcPts val="0"/>
              </a:spcBef>
              <a:spcAft>
                <a:spcPts val="1200"/>
              </a:spcAft>
              <a:buFont typeface="Symbol" panose="05050102010706020507" pitchFamily="18" charset="2"/>
              <a:buChar char=""/>
            </a:pPr>
            <a:r>
              <a:rPr lang="en-US" dirty="0">
                <a:latin typeface="Arial" panose="020B0604020202020204" pitchFamily="34" charset="0"/>
                <a:ea typeface="Calibri" panose="020F0502020204030204" pitchFamily="34" charset="0"/>
              </a:rPr>
              <a:t>Use of alcohol in the last 24 hours </a:t>
            </a:r>
            <a:endParaRPr lang="en-US" dirty="0">
              <a:latin typeface="Times New Roman" panose="02020603050405020304" pitchFamily="18" charset="0"/>
              <a:ea typeface="Times New Roman" panose="02020603050405020304" pitchFamily="18" charset="0"/>
            </a:endParaRPr>
          </a:p>
          <a:p>
            <a:pPr marL="742950" marR="0" lvl="1" indent="-285750">
              <a:spcBef>
                <a:spcPts val="0"/>
              </a:spcBef>
              <a:spcAft>
                <a:spcPts val="1200"/>
              </a:spcAft>
              <a:buFont typeface="Symbol" panose="05050102010706020507" pitchFamily="18" charset="2"/>
              <a:buChar char=""/>
            </a:pPr>
            <a:r>
              <a:rPr lang="en-US" dirty="0">
                <a:latin typeface="Arial" panose="020B0604020202020204" pitchFamily="34" charset="0"/>
                <a:ea typeface="Calibri" panose="020F0502020204030204" pitchFamily="34" charset="0"/>
              </a:rPr>
              <a:t>Lack of sustenance (not eating or dieting for extended period, before working in a hot environment)</a:t>
            </a:r>
            <a:endParaRPr lang="en-US" dirty="0">
              <a:effectLst/>
              <a:latin typeface="Times New Roman" panose="02020603050405020304" pitchFamily="18" charset="0"/>
              <a:ea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C5DDABB-A68E-4898-AC4C-DE7680E8D364}" type="slidenum">
              <a:rPr lang="en-US" smtClean="0"/>
              <a:t>17</a:t>
            </a:fld>
            <a:endParaRPr lang="en-US"/>
          </a:p>
        </p:txBody>
      </p:sp>
    </p:spTree>
    <p:extLst>
      <p:ext uri="{BB962C8B-B14F-4D97-AF65-F5344CB8AC3E}">
        <p14:creationId xmlns:p14="http://schemas.microsoft.com/office/powerpoint/2010/main" val="3187978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53016"/>
            <a:ext cx="10977418" cy="6140142"/>
          </a:xfrm>
          <a:prstGeom prst="rect">
            <a:avLst/>
          </a:prstGeom>
        </p:spPr>
        <p:txBody>
          <a:bodyPr wrap="square">
            <a:spAutoFit/>
          </a:bodyPr>
          <a:lstStyle/>
          <a:p>
            <a:pPr>
              <a:spcBef>
                <a:spcPts val="600"/>
              </a:spcBef>
              <a:spcAft>
                <a:spcPts val="600"/>
              </a:spcAft>
            </a:pPr>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Considerations</a:t>
            </a:r>
            <a:r>
              <a:rPr lang="en-US"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(worth reviewing to keep in mind, for personally managing your own well-being</a:t>
            </a:r>
            <a:r>
              <a:rPr lang="en-US" dirty="0" smtClean="0">
                <a:latin typeface="Arial" panose="020B0604020202020204" pitchFamily="34" charset="0"/>
                <a:ea typeface="Calibri" panose="020F0502020204030204" pitchFamily="34" charset="0"/>
                <a:cs typeface="Arial" panose="020B0604020202020204" pitchFamily="34" charset="0"/>
              </a:rPr>
              <a:t>)</a:t>
            </a:r>
          </a:p>
          <a:p>
            <a:pPr>
              <a:spcBef>
                <a:spcPts val="600"/>
              </a:spcBef>
              <a:spcAft>
                <a:spcPts val="600"/>
              </a:spcAft>
            </a:pPr>
            <a:endParaRPr lang="en-US" sz="900"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800"/>
              </a:spcAft>
              <a:buFont typeface="Wingdings" panose="05000000000000000000" pitchFamily="2" charset="2"/>
              <a:buChar char=""/>
            </a:pPr>
            <a:r>
              <a:rPr lang="en-US" sz="2000" dirty="0">
                <a:latin typeface="Arial" panose="020B0604020202020204" pitchFamily="34" charset="0"/>
                <a:ea typeface="Calibri" panose="020F0502020204030204" pitchFamily="34" charset="0"/>
              </a:rPr>
              <a:t>Heat intolerance happens for a variety of reasons.</a:t>
            </a: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1800"/>
              </a:spcAft>
              <a:buFont typeface="Wingdings" panose="05000000000000000000" pitchFamily="2" charset="2"/>
              <a:buChar char=""/>
            </a:pPr>
            <a:r>
              <a:rPr lang="en-US" sz="2000" dirty="0">
                <a:latin typeface="Arial" panose="020B0604020202020204" pitchFamily="34" charset="0"/>
                <a:ea typeface="Calibri" panose="020F0502020204030204" pitchFamily="34" charset="0"/>
              </a:rPr>
              <a:t>A worker may be affected by many risk factors at the same time.</a:t>
            </a: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1800"/>
              </a:spcAft>
              <a:buFont typeface="Wingdings" panose="05000000000000000000" pitchFamily="2" charset="2"/>
              <a:buChar char=""/>
            </a:pPr>
            <a:r>
              <a:rPr lang="en-US" sz="2000" dirty="0">
                <a:latin typeface="Arial" panose="020B0604020202020204" pitchFamily="34" charset="0"/>
                <a:ea typeface="Times New Roman" panose="02020603050405020304" pitchFamily="18" charset="0"/>
              </a:rPr>
              <a:t>The more factors, the higher the risk.</a:t>
            </a: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1800"/>
              </a:spcAft>
              <a:buFont typeface="Wingdings" panose="05000000000000000000" pitchFamily="2" charset="2"/>
              <a:buChar char=""/>
            </a:pPr>
            <a:r>
              <a:rPr lang="en-US" sz="2000" dirty="0">
                <a:latin typeface="Arial" panose="020B0604020202020204" pitchFamily="34" charset="0"/>
                <a:ea typeface="Calibri" panose="020F0502020204030204" pitchFamily="34" charset="0"/>
              </a:rPr>
              <a:t>Along with</a:t>
            </a:r>
            <a:r>
              <a:rPr lang="en-US" sz="2000" b="1" dirty="0">
                <a:latin typeface="Arial" panose="020B0604020202020204" pitchFamily="34" charset="0"/>
                <a:ea typeface="Calibri" panose="020F0502020204030204" pitchFamily="34" charset="0"/>
              </a:rPr>
              <a:t> workload</a:t>
            </a:r>
            <a:r>
              <a:rPr lang="en-US" sz="2000" dirty="0">
                <a:latin typeface="Arial" panose="020B0604020202020204" pitchFamily="34" charset="0"/>
                <a:ea typeface="Calibri" panose="020F0502020204030204" pitchFamily="34" charset="0"/>
              </a:rPr>
              <a:t>, </a:t>
            </a:r>
            <a:r>
              <a:rPr lang="en-US" sz="2000" b="1" dirty="0">
                <a:latin typeface="Arial" panose="020B0604020202020204" pitchFamily="34" charset="0"/>
                <a:ea typeface="Calibri" panose="020F0502020204030204" pitchFamily="34" charset="0"/>
              </a:rPr>
              <a:t>clothing &amp; protective</a:t>
            </a:r>
            <a:r>
              <a:rPr lang="en-US" sz="2000" dirty="0">
                <a:latin typeface="Arial" panose="020B0604020202020204" pitchFamily="34" charset="0"/>
                <a:ea typeface="Calibri" panose="020F0502020204030204" pitchFamily="34" charset="0"/>
              </a:rPr>
              <a:t> </a:t>
            </a:r>
            <a:r>
              <a:rPr lang="en-US" sz="2000" b="1" dirty="0">
                <a:latin typeface="Arial" panose="020B0604020202020204" pitchFamily="34" charset="0"/>
                <a:ea typeface="Calibri" panose="020F0502020204030204" pitchFamily="34" charset="0"/>
              </a:rPr>
              <a:t>gear</a:t>
            </a:r>
            <a:r>
              <a:rPr lang="en-US" sz="2000" dirty="0">
                <a:latin typeface="Arial" panose="020B0604020202020204" pitchFamily="34" charset="0"/>
                <a:ea typeface="Calibri" panose="020F0502020204030204" pitchFamily="34" charset="0"/>
              </a:rPr>
              <a:t> can reduce the body’s ability to cool itself. </a:t>
            </a: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1800"/>
              </a:spcAft>
              <a:buFont typeface="Wingdings" panose="05000000000000000000" pitchFamily="2" charset="2"/>
              <a:buChar char=""/>
            </a:pPr>
            <a:r>
              <a:rPr lang="en-US" sz="2000" dirty="0">
                <a:latin typeface="Arial" panose="020B0604020202020204" pitchFamily="34" charset="0"/>
                <a:ea typeface="Calibri" panose="020F0502020204030204" pitchFamily="34" charset="0"/>
              </a:rPr>
              <a:t>Some workers handle heat stress less effectively than others, so do keep in mind that not all workers tolerate heat in the same way, because their medical conditions can also predispose them to heat-related illnesses</a:t>
            </a: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1800"/>
              </a:spcAft>
              <a:buFont typeface="Wingdings" panose="05000000000000000000" pitchFamily="2" charset="2"/>
              <a:buChar char=""/>
            </a:pPr>
            <a:r>
              <a:rPr lang="en-US" sz="2000" b="1" i="1" dirty="0">
                <a:latin typeface="Arial" panose="020B0604020202020204" pitchFamily="34" charset="0"/>
                <a:ea typeface="Calibri" panose="020F0502020204030204" pitchFamily="34" charset="0"/>
              </a:rPr>
              <a:t>Physiological monitoring </a:t>
            </a:r>
            <a:r>
              <a:rPr lang="en-US" sz="2000" dirty="0">
                <a:latin typeface="Arial" panose="020B0604020202020204" pitchFamily="34" charset="0"/>
                <a:ea typeface="Calibri" panose="020F0502020204030204" pitchFamily="34" charset="0"/>
              </a:rPr>
              <a:t>can identify workers who are at increased risk of heat illness, while maintaining confidentiality of those workers’ health information.</a:t>
            </a: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1800"/>
              </a:spcAft>
              <a:buFont typeface="Wingdings" panose="05000000000000000000" pitchFamily="2" charset="2"/>
              <a:buChar char=""/>
            </a:pPr>
            <a:r>
              <a:rPr lang="en-US" sz="2000" dirty="0">
                <a:latin typeface="Arial" panose="020B0604020202020204" pitchFamily="34" charset="0"/>
                <a:ea typeface="Calibri" panose="020F0502020204030204" pitchFamily="34" charset="0"/>
              </a:rPr>
              <a:t>When in doubt, workers should talk to their healthcare provider about whether they can work safely in the heat.</a:t>
            </a: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1800"/>
              </a:spcAft>
              <a:buFont typeface="Wingdings" panose="05000000000000000000" pitchFamily="2" charset="2"/>
              <a:buChar char=""/>
            </a:pPr>
            <a:r>
              <a:rPr lang="en-US" sz="2000" dirty="0">
                <a:latin typeface="Arial" panose="020B0604020202020204" pitchFamily="34" charset="0"/>
                <a:ea typeface="Calibri" panose="020F0502020204030204" pitchFamily="34" charset="0"/>
              </a:rPr>
              <a:t>Regardless, </a:t>
            </a:r>
            <a:r>
              <a:rPr lang="en-US" sz="2000" b="1" dirty="0">
                <a:solidFill>
                  <a:srgbClr val="0070C0"/>
                </a:solidFill>
                <a:latin typeface="Arial" panose="020B0604020202020204" pitchFamily="34" charset="0"/>
                <a:ea typeface="Calibri" panose="020F0502020204030204" pitchFamily="34" charset="0"/>
              </a:rPr>
              <a:t>pay attention to your body, habits, and lifestyle when working in the heat.</a:t>
            </a:r>
            <a:endParaRPr lang="en-US" sz="2000" dirty="0">
              <a:effectLst/>
              <a:latin typeface="Times New Roman" panose="02020603050405020304" pitchFamily="18" charset="0"/>
              <a:ea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C5DDABB-A68E-4898-AC4C-DE7680E8D364}" type="slidenum">
              <a:rPr lang="en-US" smtClean="0"/>
              <a:t>18</a:t>
            </a:fld>
            <a:endParaRPr lang="en-US"/>
          </a:p>
        </p:txBody>
      </p:sp>
    </p:spTree>
    <p:extLst>
      <p:ext uri="{BB962C8B-B14F-4D97-AF65-F5344CB8AC3E}">
        <p14:creationId xmlns:p14="http://schemas.microsoft.com/office/powerpoint/2010/main" val="766939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8B791B-1B01-439D-8965-4A2FD165330C}" type="slidenum">
              <a:rPr lang="en-US" smtClean="0"/>
              <a:t>19</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36864" y="42091"/>
            <a:ext cx="11118416" cy="2891247"/>
          </a:xfrm>
          <a:prstGeom prst="rect">
            <a:avLst/>
          </a:prstGeom>
        </p:spPr>
      </p:pic>
      <p:pic>
        <p:nvPicPr>
          <p:cNvPr id="4" name="Picture 3" descr="Health Action Alliance (@healthaction) / X"/>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6949" y="2914432"/>
            <a:ext cx="6357851" cy="3624480"/>
          </a:xfrm>
          <a:prstGeom prst="rect">
            <a:avLst/>
          </a:prstGeom>
          <a:noFill/>
          <a:ln>
            <a:noFill/>
          </a:ln>
        </p:spPr>
      </p:pic>
    </p:spTree>
    <p:extLst>
      <p:ext uri="{BB962C8B-B14F-4D97-AF65-F5344CB8AC3E}">
        <p14:creationId xmlns:p14="http://schemas.microsoft.com/office/powerpoint/2010/main" val="90037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Amazing Guide to Normal Body Temperature: A Must-Read for All Ages"/>
          <p:cNvPicPr/>
          <p:nvPr/>
        </p:nvPicPr>
        <p:blipFill rotWithShape="1">
          <a:blip r:embed="rId2">
            <a:extLst>
              <a:ext uri="{28A0092B-C50C-407E-A947-70E740481C1C}">
                <a14:useLocalDpi xmlns:a14="http://schemas.microsoft.com/office/drawing/2010/main" val="0"/>
              </a:ext>
            </a:extLst>
          </a:blip>
          <a:srcRect l="22416" t="31289" r="39666"/>
          <a:stretch/>
        </p:blipFill>
        <p:spPr bwMode="auto">
          <a:xfrm>
            <a:off x="9809017" y="0"/>
            <a:ext cx="2253672" cy="2145348"/>
          </a:xfrm>
          <a:prstGeom prst="rect">
            <a:avLst/>
          </a:prstGeom>
          <a:noFill/>
          <a:ln>
            <a:noFill/>
          </a:ln>
        </p:spPr>
      </p:pic>
      <p:sp>
        <p:nvSpPr>
          <p:cNvPr id="3" name="Rectangle 2"/>
          <p:cNvSpPr/>
          <p:nvPr/>
        </p:nvSpPr>
        <p:spPr>
          <a:xfrm>
            <a:off x="221672" y="255408"/>
            <a:ext cx="9587345" cy="6463308"/>
          </a:xfrm>
          <a:prstGeom prst="rect">
            <a:avLst/>
          </a:prstGeom>
        </p:spPr>
        <p:txBody>
          <a:bodyPr wrap="square">
            <a:spAutoFit/>
          </a:bodyPr>
          <a:lstStyle/>
          <a:p>
            <a:r>
              <a:rPr lang="en-US" b="1" dirty="0" smtClean="0">
                <a:solidFill>
                  <a:srgbClr val="7030A0"/>
                </a:solidFill>
                <a:latin typeface="Arial" panose="020B0604020202020204" pitchFamily="34" charset="0"/>
                <a:ea typeface="Calibri" panose="020F0502020204030204" pitchFamily="34" charset="0"/>
              </a:rPr>
              <a:t>There is no </a:t>
            </a:r>
            <a:r>
              <a:rPr lang="en-US" b="1" dirty="0">
                <a:solidFill>
                  <a:srgbClr val="7030A0"/>
                </a:solidFill>
                <a:latin typeface="Arial" panose="020B0604020202020204" pitchFamily="34" charset="0"/>
                <a:ea typeface="Calibri" panose="020F0502020204030204" pitchFamily="34" charset="0"/>
              </a:rPr>
              <a:t>such thing as a “normal” body </a:t>
            </a:r>
            <a:r>
              <a:rPr lang="en-US" b="1" dirty="0" smtClean="0">
                <a:solidFill>
                  <a:srgbClr val="7030A0"/>
                </a:solidFill>
                <a:latin typeface="Arial" panose="020B0604020202020204" pitchFamily="34" charset="0"/>
                <a:ea typeface="Calibri" panose="020F0502020204030204" pitchFamily="34" charset="0"/>
              </a:rPr>
              <a:t>temperature, so the </a:t>
            </a:r>
            <a:r>
              <a:rPr lang="en-US" b="1" dirty="0">
                <a:solidFill>
                  <a:srgbClr val="7030A0"/>
                </a:solidFill>
                <a:latin typeface="Arial" panose="020B0604020202020204" pitchFamily="34" charset="0"/>
                <a:ea typeface="Calibri" panose="020F0502020204030204" pitchFamily="34" charset="0"/>
              </a:rPr>
              <a:t>98.6 </a:t>
            </a:r>
            <a:r>
              <a:rPr lang="en-US" b="1" baseline="30000" dirty="0" smtClean="0">
                <a:solidFill>
                  <a:srgbClr val="7030A0"/>
                </a:solidFill>
                <a:latin typeface="Arial" panose="020B0604020202020204" pitchFamily="34" charset="0"/>
                <a:ea typeface="Calibri" panose="020F0502020204030204" pitchFamily="34" charset="0"/>
              </a:rPr>
              <a:t>o</a:t>
            </a:r>
            <a:r>
              <a:rPr lang="en-US" b="1" dirty="0" smtClean="0">
                <a:solidFill>
                  <a:srgbClr val="7030A0"/>
                </a:solidFill>
                <a:latin typeface="Arial" panose="020B0604020202020204" pitchFamily="34" charset="0"/>
                <a:ea typeface="Calibri" panose="020F0502020204030204" pitchFamily="34" charset="0"/>
              </a:rPr>
              <a:t>F is actually not really normal…</a:t>
            </a:r>
          </a:p>
          <a:p>
            <a:endParaRPr lang="en-US" b="1" dirty="0">
              <a:solidFill>
                <a:srgbClr val="7030A0"/>
              </a:solidFill>
              <a:latin typeface="Arial" panose="020B0604020202020204" pitchFamily="34" charset="0"/>
              <a:ea typeface="Calibri" panose="020F0502020204030204" pitchFamily="34" charset="0"/>
            </a:endParaRPr>
          </a:p>
          <a:p>
            <a:r>
              <a:rPr lang="en-US" b="1" dirty="0" smtClean="0">
                <a:solidFill>
                  <a:srgbClr val="7030A0"/>
                </a:solidFill>
                <a:latin typeface="Arial" panose="020B0604020202020204" pitchFamily="34" charset="0"/>
                <a:ea typeface="Calibri" panose="020F0502020204030204" pitchFamily="34" charset="0"/>
              </a:rPr>
              <a:t>Humans actually run a bit cooler.</a:t>
            </a:r>
          </a:p>
          <a:p>
            <a:endParaRPr lang="en-US" b="1" dirty="0" smtClean="0">
              <a:solidFill>
                <a:srgbClr val="7030A0"/>
              </a:solidFill>
              <a:latin typeface="Arial" panose="020B0604020202020204" pitchFamily="34" charset="0"/>
              <a:ea typeface="Calibri" panose="020F0502020204030204" pitchFamily="34" charset="0"/>
            </a:endParaRPr>
          </a:p>
          <a:p>
            <a:r>
              <a:rPr lang="en-US" dirty="0"/>
              <a:t>Adults over the age of 60 tend to have a lower body temperature, compared to younger adults. Babies and children have a wider range: 95.9 F to 99.5 F (if measured with an oral thermometer) or 97.9 F to 100.4 F (if measured by a rectal thermometer).</a:t>
            </a:r>
            <a:endParaRPr lang="en-US" b="1" dirty="0">
              <a:solidFill>
                <a:srgbClr val="7030A0"/>
              </a:solidFill>
              <a:latin typeface="Arial" panose="020B0604020202020204" pitchFamily="34" charset="0"/>
              <a:ea typeface="Calibri" panose="020F0502020204030204" pitchFamily="34" charset="0"/>
            </a:endParaRPr>
          </a:p>
          <a:p>
            <a:endParaRPr lang="en-US" b="1" dirty="0">
              <a:solidFill>
                <a:srgbClr val="7030A0"/>
              </a:solidFill>
              <a:latin typeface="Arial" panose="020B0604020202020204" pitchFamily="34" charset="0"/>
              <a:ea typeface="Calibri" panose="020F0502020204030204" pitchFamily="34" charset="0"/>
            </a:endParaRPr>
          </a:p>
          <a:p>
            <a:r>
              <a:rPr lang="en-US" dirty="0"/>
              <a:t>Scientists analyzed the oral temperature measurements of more than 126,000 adults seen at Stanford Health Care between 2008 and 2017. </a:t>
            </a:r>
            <a:endParaRPr lang="en-US" dirty="0" smtClean="0"/>
          </a:p>
          <a:p>
            <a:endParaRPr lang="en-US" b="1" dirty="0">
              <a:solidFill>
                <a:srgbClr val="7030A0"/>
              </a:solidFill>
              <a:latin typeface="Arial" panose="020B0604020202020204" pitchFamily="34" charset="0"/>
              <a:ea typeface="Calibri" panose="020F0502020204030204" pitchFamily="34" charset="0"/>
            </a:endParaRPr>
          </a:p>
          <a:p>
            <a:r>
              <a:rPr lang="en-US" dirty="0"/>
              <a:t>They found </a:t>
            </a:r>
            <a:r>
              <a:rPr lang="en-US" b="1" dirty="0"/>
              <a:t>the average human body temperature to be around 97.9 degrees</a:t>
            </a:r>
            <a:r>
              <a:rPr lang="en-US" dirty="0"/>
              <a:t>, nearly a degree lower than 98.6. </a:t>
            </a:r>
            <a:endParaRPr lang="en-US" b="1" dirty="0" smtClean="0">
              <a:solidFill>
                <a:srgbClr val="7030A0"/>
              </a:solidFill>
              <a:latin typeface="Arial" panose="020B0604020202020204" pitchFamily="34" charset="0"/>
              <a:ea typeface="Calibri" panose="020F0502020204030204" pitchFamily="34" charset="0"/>
            </a:endParaRPr>
          </a:p>
          <a:p>
            <a:endParaRPr lang="en-US" b="1" dirty="0">
              <a:solidFill>
                <a:srgbClr val="7030A0"/>
              </a:solidFill>
              <a:latin typeface="Arial" panose="020B0604020202020204" pitchFamily="34" charset="0"/>
              <a:ea typeface="Calibri" panose="020F0502020204030204" pitchFamily="34" charset="0"/>
            </a:endParaRPr>
          </a:p>
          <a:p>
            <a:r>
              <a:rPr lang="en-US" dirty="0"/>
              <a:t>The new study also finds variations in temperature depending on patient characteristics and time of day. For example, </a:t>
            </a:r>
            <a:r>
              <a:rPr lang="en-US" b="1" dirty="0"/>
              <a:t>women tend to run hotter than men</a:t>
            </a:r>
            <a:r>
              <a:rPr lang="en-US" dirty="0"/>
              <a:t>. </a:t>
            </a:r>
            <a:r>
              <a:rPr lang="en-US" b="1" dirty="0"/>
              <a:t>Older people tend to have lower temperatures than younger people</a:t>
            </a:r>
            <a:r>
              <a:rPr lang="en-US" dirty="0"/>
              <a:t>. And, among all demographics, </a:t>
            </a:r>
            <a:r>
              <a:rPr lang="en-US" b="1" dirty="0"/>
              <a:t>temperatures tend to be lower in the morning and higher in the afternoon</a:t>
            </a:r>
            <a:r>
              <a:rPr lang="en-US" dirty="0"/>
              <a:t>. </a:t>
            </a:r>
            <a:endParaRPr lang="en-US" dirty="0" smtClean="0"/>
          </a:p>
          <a:p>
            <a:endParaRPr lang="en-US" b="1" dirty="0">
              <a:solidFill>
                <a:srgbClr val="7030A0"/>
              </a:solidFill>
              <a:latin typeface="Arial" panose="020B0604020202020204" pitchFamily="34" charset="0"/>
              <a:ea typeface="Calibri" panose="020F0502020204030204" pitchFamily="34" charset="0"/>
            </a:endParaRPr>
          </a:p>
          <a:p>
            <a:r>
              <a:rPr lang="en-US" dirty="0"/>
              <a:t>A normal temperature for adults is in the range of  97 F to 99 </a:t>
            </a:r>
            <a:r>
              <a:rPr lang="en-US" dirty="0" smtClean="0"/>
              <a:t>F.</a:t>
            </a:r>
          </a:p>
          <a:p>
            <a:r>
              <a:rPr lang="en-US" dirty="0" smtClean="0"/>
              <a:t>For children, the normal temperature range is 95.9 </a:t>
            </a:r>
            <a:r>
              <a:rPr lang="en-US" dirty="0"/>
              <a:t>F to 99.5 F</a:t>
            </a:r>
            <a:endParaRPr lang="en-US" b="1" dirty="0">
              <a:solidFill>
                <a:srgbClr val="7030A0"/>
              </a:solidFill>
              <a:latin typeface="Arial" panose="020B0604020202020204" pitchFamily="34" charset="0"/>
              <a:ea typeface="Calibri" panose="020F0502020204030204" pitchFamily="34" charset="0"/>
            </a:endParaRPr>
          </a:p>
          <a:p>
            <a:endParaRPr lang="en-US" dirty="0"/>
          </a:p>
        </p:txBody>
      </p:sp>
      <p:sp>
        <p:nvSpPr>
          <p:cNvPr id="4" name="Rectangle 3"/>
          <p:cNvSpPr/>
          <p:nvPr/>
        </p:nvSpPr>
        <p:spPr>
          <a:xfrm>
            <a:off x="9725893" y="2145348"/>
            <a:ext cx="2466107" cy="4278094"/>
          </a:xfrm>
          <a:prstGeom prst="rect">
            <a:avLst/>
          </a:prstGeom>
        </p:spPr>
        <p:txBody>
          <a:bodyPr wrap="square">
            <a:spAutoFit/>
          </a:bodyPr>
          <a:lstStyle/>
          <a:p>
            <a:r>
              <a:rPr lang="en-US" sz="1600" b="1" dirty="0">
                <a:solidFill>
                  <a:srgbClr val="1B1B1B"/>
                </a:solidFill>
                <a:latin typeface="Source Sans Pro"/>
              </a:rPr>
              <a:t>Fever in adults</a:t>
            </a:r>
            <a:endParaRPr lang="en-US" sz="1600" dirty="0">
              <a:solidFill>
                <a:srgbClr val="1B1B1B"/>
              </a:solidFill>
              <a:latin typeface="Source Sans Pro"/>
            </a:endParaRPr>
          </a:p>
          <a:p>
            <a:endParaRPr lang="en-US" sz="800" dirty="0" smtClean="0">
              <a:solidFill>
                <a:srgbClr val="1B1B1B"/>
              </a:solidFill>
              <a:latin typeface="Source Sans Pro"/>
            </a:endParaRPr>
          </a:p>
          <a:p>
            <a:r>
              <a:rPr lang="en-US" sz="1600" dirty="0" smtClean="0">
                <a:solidFill>
                  <a:srgbClr val="1B1B1B"/>
                </a:solidFill>
                <a:latin typeface="Source Sans Pro"/>
              </a:rPr>
              <a:t>There </a:t>
            </a:r>
            <a:r>
              <a:rPr lang="en-US" sz="1600" dirty="0">
                <a:solidFill>
                  <a:srgbClr val="1B1B1B"/>
                </a:solidFill>
                <a:latin typeface="Source Sans Pro"/>
              </a:rPr>
              <a:t>are different levels of severity of fevers in adults. </a:t>
            </a:r>
            <a:endParaRPr lang="en-US" sz="1600" dirty="0" smtClean="0">
              <a:solidFill>
                <a:srgbClr val="1B1B1B"/>
              </a:solidFill>
              <a:latin typeface="Source Sans Pro"/>
            </a:endParaRPr>
          </a:p>
          <a:p>
            <a:endParaRPr lang="en-US" sz="800" dirty="0" smtClean="0">
              <a:solidFill>
                <a:srgbClr val="1B1B1B"/>
              </a:solidFill>
              <a:latin typeface="Source Sans Pro"/>
            </a:endParaRPr>
          </a:p>
          <a:p>
            <a:r>
              <a:rPr lang="en-US" sz="1600" dirty="0" smtClean="0">
                <a:solidFill>
                  <a:srgbClr val="1B1B1B"/>
                </a:solidFill>
                <a:latin typeface="Source Sans Pro"/>
              </a:rPr>
              <a:t>These </a:t>
            </a:r>
            <a:r>
              <a:rPr lang="en-US" sz="1600" dirty="0">
                <a:solidFill>
                  <a:srgbClr val="1B1B1B"/>
                </a:solidFill>
                <a:latin typeface="Source Sans Pro"/>
              </a:rPr>
              <a:t>include</a:t>
            </a:r>
            <a:r>
              <a:rPr lang="en-US" sz="1600" dirty="0" smtClean="0">
                <a:solidFill>
                  <a:srgbClr val="1B1B1B"/>
                </a:solidFill>
                <a:latin typeface="Source Sans Pro"/>
              </a:rPr>
              <a:t>:</a:t>
            </a:r>
          </a:p>
          <a:p>
            <a:endParaRPr lang="en-US" sz="800" dirty="0">
              <a:solidFill>
                <a:srgbClr val="1B1B1B"/>
              </a:solidFill>
              <a:latin typeface="Source Sans Pro"/>
            </a:endParaRPr>
          </a:p>
          <a:p>
            <a:pPr marL="115888" indent="-115888">
              <a:buFont typeface="Arial" panose="020B0604020202020204" pitchFamily="34" charset="0"/>
              <a:buChar char="•"/>
            </a:pPr>
            <a:r>
              <a:rPr lang="en-US" sz="1600" dirty="0">
                <a:solidFill>
                  <a:srgbClr val="1B1B1B"/>
                </a:solidFill>
                <a:latin typeface="Source Sans Pro"/>
              </a:rPr>
              <a:t>Low-grade fevers: 99.1 to 100.4 F </a:t>
            </a:r>
            <a:endParaRPr lang="en-US" sz="1600" dirty="0" smtClean="0">
              <a:solidFill>
                <a:srgbClr val="1B1B1B"/>
              </a:solidFill>
              <a:latin typeface="Source Sans Pro"/>
            </a:endParaRPr>
          </a:p>
          <a:p>
            <a:pPr marL="115888" indent="-115888">
              <a:buFont typeface="Arial" panose="020B0604020202020204" pitchFamily="34" charset="0"/>
              <a:buChar char="•"/>
            </a:pPr>
            <a:endParaRPr lang="en-US" sz="800" dirty="0">
              <a:solidFill>
                <a:srgbClr val="1B1B1B"/>
              </a:solidFill>
              <a:latin typeface="Source Sans Pro"/>
            </a:endParaRPr>
          </a:p>
          <a:p>
            <a:pPr marL="115888" indent="-115888">
              <a:buFont typeface="Arial" panose="020B0604020202020204" pitchFamily="34" charset="0"/>
              <a:buChar char="•"/>
            </a:pPr>
            <a:r>
              <a:rPr lang="en-US" sz="1600" dirty="0">
                <a:solidFill>
                  <a:srgbClr val="1B1B1B"/>
                </a:solidFill>
                <a:latin typeface="Source Sans Pro"/>
              </a:rPr>
              <a:t>Moderate-grade fevers: 100.6 to 102.2 </a:t>
            </a:r>
            <a:r>
              <a:rPr lang="en-US" sz="1600" dirty="0" smtClean="0">
                <a:solidFill>
                  <a:srgbClr val="1B1B1B"/>
                </a:solidFill>
                <a:latin typeface="Source Sans Pro"/>
              </a:rPr>
              <a:t>F</a:t>
            </a:r>
          </a:p>
          <a:p>
            <a:pPr marL="115888" indent="-115888">
              <a:buFont typeface="Arial" panose="020B0604020202020204" pitchFamily="34" charset="0"/>
              <a:buChar char="•"/>
            </a:pPr>
            <a:endParaRPr lang="en-US" sz="800" dirty="0">
              <a:solidFill>
                <a:srgbClr val="1B1B1B"/>
              </a:solidFill>
              <a:latin typeface="Source Sans Pro"/>
            </a:endParaRPr>
          </a:p>
          <a:p>
            <a:pPr marL="115888" indent="-115888">
              <a:buFont typeface="Arial" panose="020B0604020202020204" pitchFamily="34" charset="0"/>
              <a:buChar char="•"/>
            </a:pPr>
            <a:r>
              <a:rPr lang="en-US" sz="1600" dirty="0">
                <a:solidFill>
                  <a:srgbClr val="1B1B1B"/>
                </a:solidFill>
                <a:latin typeface="Source Sans Pro"/>
              </a:rPr>
              <a:t>High-grade fevers: 102.4 to 105.8 F</a:t>
            </a:r>
          </a:p>
          <a:p>
            <a:endParaRPr lang="en-US" sz="800" dirty="0" smtClean="0">
              <a:solidFill>
                <a:srgbClr val="1B1B1B"/>
              </a:solidFill>
              <a:latin typeface="Source Sans Pro"/>
            </a:endParaRPr>
          </a:p>
          <a:p>
            <a:r>
              <a:rPr lang="en-US" sz="1600" dirty="0" smtClean="0">
                <a:solidFill>
                  <a:srgbClr val="1B1B1B"/>
                </a:solidFill>
                <a:latin typeface="Source Sans Pro"/>
              </a:rPr>
              <a:t>If </a:t>
            </a:r>
            <a:r>
              <a:rPr lang="en-US" sz="1600" dirty="0">
                <a:solidFill>
                  <a:srgbClr val="1B1B1B"/>
                </a:solidFill>
                <a:latin typeface="Source Sans Pro"/>
              </a:rPr>
              <a:t>you're an adult with a fever of over 104 F, you should call your doctor. </a:t>
            </a:r>
            <a:endParaRPr lang="en-US" sz="1600" b="0" i="0" dirty="0">
              <a:solidFill>
                <a:srgbClr val="1B1B1B"/>
              </a:solidFill>
              <a:effectLst/>
              <a:latin typeface="Source Sans Pro"/>
            </a:endParaRPr>
          </a:p>
        </p:txBody>
      </p:sp>
    </p:spTree>
    <p:extLst>
      <p:ext uri="{BB962C8B-B14F-4D97-AF65-F5344CB8AC3E}">
        <p14:creationId xmlns:p14="http://schemas.microsoft.com/office/powerpoint/2010/main" val="4149191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a:stretch/>
        </p:blipFill>
        <p:spPr bwMode="auto">
          <a:xfrm>
            <a:off x="4058131" y="1260765"/>
            <a:ext cx="4317971" cy="5163126"/>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cstate="print">
            <a:extLst>
              <a:ext uri="{28A0092B-C50C-407E-A947-70E740481C1C}">
                <a14:useLocalDpi xmlns:a14="http://schemas.microsoft.com/office/drawing/2010/main" val="0"/>
              </a:ext>
            </a:extLst>
          </a:blip>
          <a:srcRect/>
          <a:stretch/>
        </p:blipFill>
        <p:spPr bwMode="auto">
          <a:xfrm>
            <a:off x="7809344" y="2021056"/>
            <a:ext cx="4382656" cy="4682837"/>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66255" y="94348"/>
            <a:ext cx="11910292" cy="830997"/>
          </a:xfrm>
          <a:prstGeom prst="rect">
            <a:avLst/>
          </a:prstGeom>
        </p:spPr>
        <p:txBody>
          <a:bodyPr wrap="square">
            <a:spAutoFit/>
          </a:bodyPr>
          <a:lstStyle/>
          <a:p>
            <a:pPr marR="0">
              <a:spcBef>
                <a:spcPts val="0"/>
              </a:spcBef>
              <a:spcAft>
                <a:spcPts val="600"/>
              </a:spcAft>
            </a:pPr>
            <a:r>
              <a:rPr lang="en-US" sz="1600" dirty="0">
                <a:latin typeface="Arial" panose="020B0604020202020204" pitchFamily="34" charset="0"/>
                <a:ea typeface="Calibri" panose="020F0502020204030204" pitchFamily="34" charset="0"/>
                <a:cs typeface="Times New Roman" panose="02020603050405020304" pitchFamily="18" charset="0"/>
              </a:rPr>
              <a:t>In conjunction with evaluating your own individual capabilities (i.e., self-assessing) against the recognized heat exposure risk factors that can impact your personal well-being, </a:t>
            </a:r>
            <a:r>
              <a:rPr lang="en-US" sz="16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PLEASE READ</a:t>
            </a:r>
            <a:r>
              <a:rPr lang="en-US" sz="16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US" sz="1600" dirty="0">
                <a:latin typeface="Arial" panose="020B0604020202020204" pitchFamily="34" charset="0"/>
                <a:ea typeface="Calibri" panose="020F0502020204030204" pitchFamily="34" charset="0"/>
                <a:cs typeface="Times New Roman" panose="02020603050405020304" pitchFamily="18" charset="0"/>
              </a:rPr>
              <a:t>through the Federal OSHA reminders below, to make sure that you are better prepared to keep in mind what you need to know and what you need to do, to “</a:t>
            </a:r>
            <a:r>
              <a:rPr lang="en-US" sz="1600" b="1" i="1" dirty="0">
                <a:solidFill>
                  <a:srgbClr val="0070C0"/>
                </a:solidFill>
                <a:latin typeface="Arial" panose="020B0604020202020204" pitchFamily="34" charset="0"/>
                <a:ea typeface="Calibri" panose="020F0502020204030204" pitchFamily="34" charset="0"/>
                <a:cs typeface="Times New Roman" panose="02020603050405020304" pitchFamily="18" charset="0"/>
              </a:rPr>
              <a:t>protect yourself from heat stress</a:t>
            </a:r>
            <a:r>
              <a:rPr lang="en-US" sz="1600" dirty="0">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0" y="1209965"/>
            <a:ext cx="4108901" cy="5564909"/>
          </a:xfrm>
          <a:prstGeom prst="rect">
            <a:avLst/>
          </a:prstGeom>
        </p:spPr>
      </p:pic>
      <p:sp>
        <p:nvSpPr>
          <p:cNvPr id="3" name="Slide Number Placeholder 2"/>
          <p:cNvSpPr>
            <a:spLocks noGrp="1"/>
          </p:cNvSpPr>
          <p:nvPr>
            <p:ph type="sldNum" sz="quarter" idx="12"/>
          </p:nvPr>
        </p:nvSpPr>
        <p:spPr/>
        <p:txBody>
          <a:bodyPr/>
          <a:lstStyle/>
          <a:p>
            <a:fld id="{1C5DDABB-A68E-4898-AC4C-DE7680E8D364}" type="slidenum">
              <a:rPr lang="en-US" smtClean="0"/>
              <a:t>20</a:t>
            </a:fld>
            <a:endParaRPr lang="en-US"/>
          </a:p>
        </p:txBody>
      </p:sp>
    </p:spTree>
    <p:extLst>
      <p:ext uri="{BB962C8B-B14F-4D97-AF65-F5344CB8AC3E}">
        <p14:creationId xmlns:p14="http://schemas.microsoft.com/office/powerpoint/2010/main" val="3107120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634279"/>
            <a:ext cx="5314921" cy="5835794"/>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5758871" y="2157823"/>
            <a:ext cx="6142183" cy="2585323"/>
          </a:xfrm>
          <a:prstGeom prst="rect">
            <a:avLst/>
          </a:prstGeom>
        </p:spPr>
        <p:txBody>
          <a:bodyPr wrap="square">
            <a:spAutoFit/>
          </a:bodyPr>
          <a:lstStyle/>
          <a:p>
            <a:pPr>
              <a:spcAft>
                <a:spcPts val="600"/>
              </a:spcAft>
            </a:pPr>
            <a:r>
              <a:rPr lang="en-US" b="1" dirty="0">
                <a:latin typeface="Times New Roman" panose="02020603050405020304" pitchFamily="18" charset="0"/>
                <a:ea typeface="Calibri" panose="020F0502020204030204" pitchFamily="34" charset="0"/>
                <a:cs typeface="Times New Roman" panose="02020603050405020304" pitchFamily="18" charset="0"/>
              </a:rPr>
              <a:t>Recovery Actions</a:t>
            </a:r>
            <a:r>
              <a:rPr lang="en-US" dirty="0">
                <a:latin typeface="Times New Roman" panose="02020603050405020304" pitchFamily="18" charset="0"/>
                <a:ea typeface="Calibri" panose="020F0502020204030204" pitchFamily="34" charset="0"/>
                <a:cs typeface="Times New Roman" panose="02020603050405020304" pitchFamily="18" charset="0"/>
              </a:rPr>
              <a:t>   (per ANSI A10-50-2024 recommendation)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Upon onset of the signs or symptoms of heat stress, inform job leader or assigned Heat Stress Coordinator of self-removal for recovery in rest area.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en-US" dirty="0" smtClean="0">
                <a:latin typeface="Times New Roman" panose="02020603050405020304" pitchFamily="18" charset="0"/>
                <a:ea typeface="Calibri" panose="020F0502020204030204" pitchFamily="34" charset="0"/>
                <a:cs typeface="Times New Roman" panose="02020603050405020304" pitchFamily="18" charset="0"/>
              </a:rPr>
              <a:t>A </a:t>
            </a:r>
            <a:r>
              <a:rPr lang="en-US" dirty="0">
                <a:latin typeface="Times New Roman" panose="02020603050405020304" pitchFamily="18" charset="0"/>
                <a:ea typeface="Calibri" panose="020F0502020204030204" pitchFamily="34" charset="0"/>
                <a:cs typeface="Times New Roman" panose="02020603050405020304" pitchFamily="18" charset="0"/>
              </a:rPr>
              <a:t>heat stresses worker must remain there to rest &amp; rehydrate until cleared to return to work, which is only permissible after spending at least 15 minutes in the rest area.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5DDABB-A68E-4898-AC4C-DE7680E8D364}" type="slidenum">
              <a:rPr lang="en-US" smtClean="0"/>
              <a:t>21</a:t>
            </a:fld>
            <a:endParaRPr lang="en-US"/>
          </a:p>
        </p:txBody>
      </p:sp>
    </p:spTree>
    <p:extLst>
      <p:ext uri="{BB962C8B-B14F-4D97-AF65-F5344CB8AC3E}">
        <p14:creationId xmlns:p14="http://schemas.microsoft.com/office/powerpoint/2010/main" val="1779796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855" y="362547"/>
            <a:ext cx="11596254" cy="5778505"/>
          </a:xfrm>
          <a:prstGeom prst="rect">
            <a:avLst/>
          </a:prstGeom>
        </p:spPr>
        <p:txBody>
          <a:bodyPr wrap="square">
            <a:spAutoFit/>
          </a:bodyPr>
          <a:lstStyle/>
          <a:p>
            <a:pPr algn="ctr">
              <a:spcBef>
                <a:spcPts val="1200"/>
              </a:spcBef>
              <a:spcAft>
                <a:spcPts val="1200"/>
              </a:spcAft>
            </a:pPr>
            <a:r>
              <a:rPr lang="en-US" sz="2800" b="1"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First Aid for Heat Illness:</a:t>
            </a:r>
            <a:r>
              <a:rPr lang="en-US" sz="2800" dirty="0">
                <a:solidFill>
                  <a:srgbClr val="C00000"/>
                </a:solidFill>
                <a:latin typeface="Arial Rounded MT Bold" panose="020F0704030504030204" pitchFamily="34" charset="0"/>
                <a:ea typeface="Calibri" panose="020F0502020204030204" pitchFamily="34" charset="0"/>
                <a:cs typeface="Times New Roman" panose="02020603050405020304" pitchFamily="18" charset="0"/>
              </a:rPr>
              <a:t>  Signs &amp; Symptoms and What to Do</a:t>
            </a:r>
            <a:endParaRPr lang="en-US" dirty="0">
              <a:latin typeface="Arial" panose="020B0604020202020204" pitchFamily="34" charset="0"/>
              <a:ea typeface="Calibri" panose="020F0502020204030204" pitchFamily="34" charset="0"/>
              <a:cs typeface="Times New Roman" panose="02020603050405020304" pitchFamily="18" charset="0"/>
            </a:endParaRPr>
          </a:p>
          <a:p>
            <a:r>
              <a:rPr lang="en-US" sz="1050"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US" dirty="0">
                <a:latin typeface="Arial" panose="020B0604020202020204" pitchFamily="34" charset="0"/>
                <a:ea typeface="Calibri" panose="020F0502020204030204" pitchFamily="34" charset="0"/>
                <a:cs typeface="Times New Roman" panose="02020603050405020304" pitchFamily="18" charset="0"/>
              </a:rPr>
              <a:t>Cooling is key, so:  </a:t>
            </a:r>
            <a:endParaRPr lang="en-US" dirty="0" smtClean="0">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endParaRPr lang="en-US" sz="900" dirty="0">
              <a:latin typeface="Arial" panose="020B0604020202020204" pitchFamily="34" charset="0"/>
              <a:ea typeface="Calibri" panose="020F0502020204030204" pitchFamily="34" charset="0"/>
              <a:cs typeface="Times New Roman" panose="02020603050405020304" pitchFamily="18" charset="0"/>
            </a:endParaRPr>
          </a:p>
          <a:p>
            <a:pPr marL="342900" indent="-342900">
              <a:spcAft>
                <a:spcPts val="600"/>
              </a:spcAft>
              <a:buAutoNum type="arabicParenR"/>
            </a:pPr>
            <a:r>
              <a:rPr lang="en-US"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Stop </a:t>
            </a:r>
            <a:r>
              <a:rPr lang="en-US" b="1" dirty="0">
                <a:solidFill>
                  <a:srgbClr val="C00000"/>
                </a:solidFill>
                <a:latin typeface="Arial" panose="020B0604020202020204" pitchFamily="34" charset="0"/>
                <a:ea typeface="Calibri" panose="020F0502020204030204" pitchFamily="34" charset="0"/>
                <a:cs typeface="Times New Roman" panose="02020603050405020304" pitchFamily="18" charset="0"/>
              </a:rPr>
              <a:t>work</a:t>
            </a: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smtClean="0">
              <a:latin typeface="Arial" panose="020B0604020202020204" pitchFamily="34" charset="0"/>
              <a:ea typeface="Calibri" panose="020F0502020204030204" pitchFamily="34" charset="0"/>
              <a:cs typeface="Times New Roman" panose="02020603050405020304" pitchFamily="18" charset="0"/>
            </a:endParaRPr>
          </a:p>
          <a:p>
            <a:pPr marL="342900" indent="-342900">
              <a:spcAft>
                <a:spcPts val="600"/>
              </a:spcAft>
              <a:buAutoNum type="arabicParenR"/>
            </a:pPr>
            <a:r>
              <a:rPr lang="en-US"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Get </a:t>
            </a:r>
            <a:r>
              <a:rPr lang="en-US" b="1" dirty="0">
                <a:solidFill>
                  <a:srgbClr val="C00000"/>
                </a:solidFill>
                <a:latin typeface="Arial" panose="020B0604020202020204" pitchFamily="34" charset="0"/>
                <a:ea typeface="Calibri" panose="020F0502020204030204" pitchFamily="34" charset="0"/>
                <a:cs typeface="Times New Roman" panose="02020603050405020304" pitchFamily="18" charset="0"/>
              </a:rPr>
              <a:t>to a cooler area</a:t>
            </a:r>
            <a:r>
              <a:rPr lang="en-US" dirty="0">
                <a:latin typeface="Arial" panose="020B0604020202020204" pitchFamily="34" charset="0"/>
                <a:ea typeface="Calibri" panose="020F0502020204030204" pitchFamily="34" charset="0"/>
                <a:cs typeface="Times New Roman" panose="02020603050405020304" pitchFamily="18" charset="0"/>
              </a:rPr>
              <a:t>; and </a:t>
            </a:r>
            <a:endParaRPr lang="en-US" dirty="0" smtClean="0">
              <a:latin typeface="Arial" panose="020B0604020202020204" pitchFamily="34" charset="0"/>
              <a:ea typeface="Calibri" panose="020F0502020204030204" pitchFamily="34" charset="0"/>
              <a:cs typeface="Times New Roman" panose="02020603050405020304" pitchFamily="18" charset="0"/>
            </a:endParaRPr>
          </a:p>
          <a:p>
            <a:pPr marL="342900" indent="-342900">
              <a:spcAft>
                <a:spcPts val="600"/>
              </a:spcAft>
              <a:buAutoNum type="arabicParenR"/>
            </a:pPr>
            <a:r>
              <a:rPr lang="en-US"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Hydrate</a:t>
            </a:r>
            <a:r>
              <a:rPr lang="en-US" dirty="0" smtClean="0">
                <a:latin typeface="Arial" panose="020B0604020202020204" pitchFamily="34" charset="0"/>
                <a:ea typeface="Calibri" panose="020F0502020204030204" pitchFamily="34" charset="0"/>
                <a:cs typeface="Times New Roman" panose="02020603050405020304" pitchFamily="18" charset="0"/>
              </a:rPr>
              <a:t> – </a:t>
            </a:r>
          </a:p>
          <a:p>
            <a:pPr>
              <a:spcAft>
                <a:spcPts val="600"/>
              </a:spcAft>
            </a:pPr>
            <a:endParaRPr lang="en-US" sz="900" dirty="0" smtClean="0">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US" dirty="0" smtClean="0">
                <a:latin typeface="Arial" panose="020B0604020202020204" pitchFamily="34" charset="0"/>
                <a:ea typeface="Calibri" panose="020F0502020204030204" pitchFamily="34" charset="0"/>
                <a:cs typeface="Times New Roman" panose="02020603050405020304" pitchFamily="18" charset="0"/>
              </a:rPr>
              <a:t>are </a:t>
            </a:r>
            <a:r>
              <a:rPr lang="en-US" dirty="0">
                <a:latin typeface="Arial" panose="020B0604020202020204" pitchFamily="34" charset="0"/>
                <a:ea typeface="Calibri" panose="020F0502020204030204" pitchFamily="34" charset="0"/>
                <a:cs typeface="Times New Roman" panose="02020603050405020304" pitchFamily="18" charset="0"/>
              </a:rPr>
              <a:t>what to do if you should you feel or see one of your co-workers begin to show the signs or symptoms of heat illness.</a:t>
            </a:r>
          </a:p>
          <a:p>
            <a:pPr>
              <a:spcAft>
                <a:spcPts val="600"/>
              </a:spcAft>
            </a:pPr>
            <a:endParaRPr lang="en-US" dirty="0" smtClean="0">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US" dirty="0" smtClean="0">
                <a:latin typeface="Arial" panose="020B0604020202020204" pitchFamily="34" charset="0"/>
                <a:ea typeface="Calibri" panose="020F0502020204030204" pitchFamily="34" charset="0"/>
                <a:cs typeface="Times New Roman" panose="02020603050405020304" pitchFamily="18" charset="0"/>
              </a:rPr>
              <a:t>Don’t </a:t>
            </a:r>
            <a:r>
              <a:rPr lang="en-US" dirty="0">
                <a:latin typeface="Arial" panose="020B0604020202020204" pitchFamily="34" charset="0"/>
                <a:ea typeface="Calibri" panose="020F0502020204030204" pitchFamily="34" charset="0"/>
                <a:cs typeface="Times New Roman" panose="02020603050405020304" pitchFamily="18" charset="0"/>
              </a:rPr>
              <a:t>ignore cramps or spasms in the stomach, arms, or legs, because your/ or a co-worker’s condition could degrade suddenly.  And, </a:t>
            </a:r>
            <a:r>
              <a:rPr lang="en-US" b="1" dirty="0">
                <a:solidFill>
                  <a:srgbClr val="C00000"/>
                </a:solidFill>
                <a:latin typeface="Arial" panose="020B0604020202020204" pitchFamily="34" charset="0"/>
                <a:ea typeface="Calibri" panose="020F0502020204030204" pitchFamily="34" charset="0"/>
                <a:cs typeface="Times New Roman" panose="02020603050405020304" pitchFamily="18" charset="0"/>
              </a:rPr>
              <a:t>NEVER leave a worker with heat illness alone</a:t>
            </a:r>
            <a:r>
              <a:rPr lang="en-US" dirty="0">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endParaRPr lang="en-US" dirty="0" smtClean="0">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US" dirty="0" smtClean="0">
                <a:latin typeface="Arial" panose="020B0604020202020204" pitchFamily="34" charset="0"/>
                <a:ea typeface="Calibri" panose="020F0502020204030204" pitchFamily="34" charset="0"/>
                <a:cs typeface="Times New Roman" panose="02020603050405020304" pitchFamily="18" charset="0"/>
              </a:rPr>
              <a:t>Review </a:t>
            </a:r>
            <a:r>
              <a:rPr lang="en-US" dirty="0">
                <a:latin typeface="Arial" panose="020B0604020202020204" pitchFamily="34" charset="0"/>
                <a:ea typeface="Calibri" panose="020F0502020204030204" pitchFamily="34" charset="0"/>
                <a:cs typeface="Times New Roman" panose="02020603050405020304" pitchFamily="18" charset="0"/>
              </a:rPr>
              <a:t>the </a:t>
            </a:r>
            <a:r>
              <a:rPr lang="en-US" b="1" dirty="0">
                <a:latin typeface="Arial" panose="020B0604020202020204" pitchFamily="34" charset="0"/>
                <a:ea typeface="Calibri" panose="020F0502020204030204" pitchFamily="34" charset="0"/>
                <a:cs typeface="Times New Roman" panose="02020603050405020304" pitchFamily="18" charset="0"/>
              </a:rPr>
              <a:t>CDC/NIOSH table </a:t>
            </a:r>
            <a:r>
              <a:rPr lang="en-US" b="1" dirty="0" smtClean="0">
                <a:latin typeface="Arial" panose="020B0604020202020204" pitchFamily="34" charset="0"/>
                <a:ea typeface="Calibri" panose="020F0502020204030204" pitchFamily="34" charset="0"/>
                <a:cs typeface="Times New Roman" panose="02020603050405020304" pitchFamily="18" charset="0"/>
              </a:rPr>
              <a:t>(next slide)</a:t>
            </a:r>
            <a:r>
              <a:rPr lang="en-US" dirty="0" smtClean="0">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keeping in mind that:  </a:t>
            </a:r>
            <a:endParaRPr lang="en-US" dirty="0" smtClean="0">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endParaRPr lang="en-US" sz="900" b="1" i="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US" b="1"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Symptoms </a:t>
            </a:r>
            <a:r>
              <a:rPr lang="en-US"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can occur in any </a:t>
            </a:r>
            <a:r>
              <a:rPr lang="en-US" b="1"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order, so </a:t>
            </a:r>
            <a:r>
              <a:rPr lang="en-US"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you don’t need to have all of the symptoms in a category to be experiencing a heat illness. </a:t>
            </a:r>
            <a:endParaRPr lang="en-US"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1C5DDABB-A68E-4898-AC4C-DE7680E8D364}" type="slidenum">
              <a:rPr lang="en-US" smtClean="0"/>
              <a:t>22</a:t>
            </a:fld>
            <a:endParaRPr lang="en-US"/>
          </a:p>
        </p:txBody>
      </p:sp>
    </p:spTree>
    <p:extLst>
      <p:ext uri="{BB962C8B-B14F-4D97-AF65-F5344CB8AC3E}">
        <p14:creationId xmlns:p14="http://schemas.microsoft.com/office/powerpoint/2010/main" val="511255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7742901" cy="68580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7860146" y="1120676"/>
            <a:ext cx="4331854" cy="4616648"/>
          </a:xfrm>
          <a:prstGeom prst="rect">
            <a:avLst/>
          </a:prstGeom>
        </p:spPr>
        <p:txBody>
          <a:bodyPr wrap="square">
            <a:spAutoFit/>
          </a:bodyPr>
          <a:lstStyle/>
          <a:p>
            <a:pPr>
              <a:spcAft>
                <a:spcPts val="1800"/>
              </a:spcAft>
            </a:pPr>
            <a:r>
              <a:rPr lang="en-US" b="1" dirty="0">
                <a:latin typeface="Arial" panose="020B0604020202020204" pitchFamily="34" charset="0"/>
                <a:ea typeface="Calibri" panose="020F0502020204030204" pitchFamily="34" charset="0"/>
                <a:cs typeface="Times New Roman" panose="02020603050405020304" pitchFamily="18" charset="0"/>
              </a:rPr>
              <a:t>Recommended Best Practices:</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Aft>
                <a:spcPts val="1800"/>
              </a:spcAft>
              <a:buFont typeface="+mj-lt"/>
              <a:buAutoNum type="arabicParenR"/>
            </a:pPr>
            <a:r>
              <a:rPr lang="en-US" dirty="0">
                <a:latin typeface="Arial" panose="020B0604020202020204" pitchFamily="34" charset="0"/>
                <a:ea typeface="Calibri" panose="020F0502020204030204" pitchFamily="34" charset="0"/>
                <a:cs typeface="Times New Roman" panose="02020603050405020304" pitchFamily="18" charset="0"/>
              </a:rPr>
              <a:t>Review the highlights of the five levels to heat illness in a pre-job briefing, including --</a:t>
            </a:r>
          </a:p>
          <a:p>
            <a:pPr marL="342900" marR="0" lvl="0" indent="-342900">
              <a:spcAft>
                <a:spcPts val="1800"/>
              </a:spcAft>
              <a:buFont typeface="+mj-lt"/>
              <a:buAutoNum type="arabicParenR"/>
            </a:pPr>
            <a:r>
              <a:rPr lang="en-US" dirty="0">
                <a:latin typeface="Arial" panose="020B0604020202020204" pitchFamily="34" charset="0"/>
                <a:ea typeface="Calibri" panose="020F0502020204030204" pitchFamily="34" charset="0"/>
                <a:cs typeface="Times New Roman" panose="02020603050405020304" pitchFamily="18" charset="0"/>
              </a:rPr>
              <a:t>Review emergency response actions on who is responsible for first aid care and who is to call for help</a:t>
            </a:r>
          </a:p>
          <a:p>
            <a:pPr marL="342900" marR="0" lvl="0" indent="-342900">
              <a:spcAft>
                <a:spcPts val="1800"/>
              </a:spcAft>
              <a:buFont typeface="+mj-lt"/>
              <a:buAutoNum type="arabicParenR"/>
            </a:pPr>
            <a:r>
              <a:rPr lang="en-US" dirty="0">
                <a:latin typeface="Arial" panose="020B0604020202020204" pitchFamily="34" charset="0"/>
                <a:ea typeface="Calibri" panose="020F0502020204030204" pitchFamily="34" charset="0"/>
                <a:cs typeface="Times New Roman" panose="02020603050405020304" pitchFamily="18" charset="0"/>
              </a:rPr>
              <a:t>Post this on the jobsite (preferably in the designated rest area) so workers can self-check</a:t>
            </a:r>
          </a:p>
          <a:p>
            <a:pPr marL="342900" marR="0" lvl="0" indent="-342900">
              <a:spcAft>
                <a:spcPts val="1800"/>
              </a:spcAft>
              <a:buFont typeface="+mj-lt"/>
              <a:buAutoNum type="arabicParenR"/>
            </a:pPr>
            <a:r>
              <a:rPr lang="en-US" dirty="0">
                <a:latin typeface="Arial" panose="020B0604020202020204" pitchFamily="34" charset="0"/>
                <a:ea typeface="Calibri" panose="020F0502020204030204" pitchFamily="34" charset="0"/>
                <a:cs typeface="Times New Roman" panose="02020603050405020304" pitchFamily="18" charset="0"/>
              </a:rPr>
              <a:t>Consider staging an AED in rest area, especially if there is a worker with a known heart problem.</a:t>
            </a:r>
            <a:endParaRPr lang="en-US"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5DDABB-A68E-4898-AC4C-DE7680E8D364}" type="slidenum">
              <a:rPr lang="en-US" smtClean="0"/>
              <a:t>23</a:t>
            </a:fld>
            <a:endParaRPr lang="en-US"/>
          </a:p>
        </p:txBody>
      </p:sp>
    </p:spTree>
    <p:extLst>
      <p:ext uri="{BB962C8B-B14F-4D97-AF65-F5344CB8AC3E}">
        <p14:creationId xmlns:p14="http://schemas.microsoft.com/office/powerpoint/2010/main" val="752135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88837" y="300182"/>
            <a:ext cx="8742218" cy="6253557"/>
          </a:xfrm>
          <a:prstGeom prst="rect">
            <a:avLst/>
          </a:prstGeom>
        </p:spPr>
      </p:pic>
      <p:sp>
        <p:nvSpPr>
          <p:cNvPr id="3" name="Slide Number Placeholder 2"/>
          <p:cNvSpPr>
            <a:spLocks noGrp="1"/>
          </p:cNvSpPr>
          <p:nvPr>
            <p:ph type="sldNum" sz="quarter" idx="12"/>
          </p:nvPr>
        </p:nvSpPr>
        <p:spPr/>
        <p:txBody>
          <a:bodyPr/>
          <a:lstStyle/>
          <a:p>
            <a:fld id="{1C5DDABB-A68E-4898-AC4C-DE7680E8D364}" type="slidenum">
              <a:rPr lang="en-US" smtClean="0"/>
              <a:t>24</a:t>
            </a:fld>
            <a:endParaRPr lang="en-US"/>
          </a:p>
        </p:txBody>
      </p:sp>
    </p:spTree>
    <p:extLst>
      <p:ext uri="{BB962C8B-B14F-4D97-AF65-F5344CB8AC3E}">
        <p14:creationId xmlns:p14="http://schemas.microsoft.com/office/powerpoint/2010/main" val="1107320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8B791B-1B01-439D-8965-4A2FD165330C}" type="slidenum">
              <a:rPr lang="en-US" smtClean="0"/>
              <a:t>25</a:t>
            </a:fld>
            <a:endParaRPr lang="en-US"/>
          </a:p>
        </p:txBody>
      </p:sp>
      <p:sp>
        <p:nvSpPr>
          <p:cNvPr id="3" name="Rectangle 2"/>
          <p:cNvSpPr/>
          <p:nvPr/>
        </p:nvSpPr>
        <p:spPr>
          <a:xfrm>
            <a:off x="531222" y="1055215"/>
            <a:ext cx="11059887" cy="4801314"/>
          </a:xfrm>
          <a:prstGeom prst="rect">
            <a:avLst/>
          </a:prstGeom>
        </p:spPr>
        <p:txBody>
          <a:bodyPr wrap="square">
            <a:spAutoFit/>
          </a:bodyPr>
          <a:lstStyle/>
          <a:p>
            <a:r>
              <a:rPr lang="en-US" b="1" i="1" dirty="0">
                <a:latin typeface="Arial" panose="020B0604020202020204" pitchFamily="34" charset="0"/>
                <a:cs typeface="Arial" panose="020B0604020202020204" pitchFamily="34" charset="0"/>
              </a:rPr>
              <a:t>What if everything we thought we knew about who’s most at risk during extreme heat was wrong? </a:t>
            </a:r>
            <a:endParaRPr lang="en-US" b="1" i="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 new </a:t>
            </a:r>
            <a:r>
              <a:rPr lang="en-US" dirty="0">
                <a:latin typeface="Arial" panose="020B0604020202020204" pitchFamily="34" charset="0"/>
                <a:cs typeface="Arial" panose="020B0604020202020204" pitchFamily="34" charset="0"/>
              </a:rPr>
              <a:t>study turns conventional wisdom on its head, </a:t>
            </a:r>
            <a:r>
              <a:rPr lang="en-US" dirty="0" smtClean="0">
                <a:latin typeface="Arial" panose="020B0604020202020204" pitchFamily="34" charset="0"/>
                <a:cs typeface="Arial" panose="020B0604020202020204" pitchFamily="34" charset="0"/>
              </a:rPr>
              <a:t>revealed that, </a:t>
            </a:r>
            <a:r>
              <a:rPr lang="en-US" b="1" dirty="0">
                <a:solidFill>
                  <a:srgbClr val="008000"/>
                </a:solidFill>
                <a:latin typeface="Arial" panose="020B0604020202020204" pitchFamily="34" charset="0"/>
                <a:cs typeface="Arial" panose="020B0604020202020204" pitchFamily="34" charset="0"/>
              </a:rPr>
              <a:t>in Mexico</a:t>
            </a:r>
            <a:r>
              <a:rPr lang="en-US" dirty="0">
                <a:latin typeface="Arial" panose="020B0604020202020204" pitchFamily="34" charset="0"/>
                <a:cs typeface="Arial" panose="020B0604020202020204" pitchFamily="34" charset="0"/>
              </a:rPr>
              <a:t>, it’s actually young people – not the elderly – who are dying more frequently from heat exposure.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research shows that </a:t>
            </a:r>
            <a:r>
              <a:rPr lang="en-US" b="1" dirty="0">
                <a:latin typeface="Arial" panose="020B0604020202020204" pitchFamily="34" charset="0"/>
                <a:cs typeface="Arial" panose="020B0604020202020204" pitchFamily="34" charset="0"/>
              </a:rPr>
              <a:t>75% of heat-related deaths occur among people under 35 years old</a:t>
            </a:r>
            <a:r>
              <a:rPr lang="en-US" dirty="0">
                <a:latin typeface="Arial" panose="020B0604020202020204" pitchFamily="34" charset="0"/>
                <a:cs typeface="Arial" panose="020B0604020202020204" pitchFamily="34" charset="0"/>
              </a:rPr>
              <a:t>, with many victims being otherwise healthy young adults</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Again, conventional wisdom has been that the elderly are more vulnerable to temperature extremes.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study looked at 3,300 deaths per year over the period of 1998 - 2019, wherein those age 50 – 70 who were thought to be the most vulnerable had the lowest rates of heat-related deaths.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Why Mexico is that it had the data and of course the hot weather.</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When WBGT reaches </a:t>
            </a:r>
            <a:r>
              <a:rPr lang="en-US" b="1" dirty="0" smtClean="0">
                <a:solidFill>
                  <a:srgbClr val="C00000"/>
                </a:solidFill>
                <a:latin typeface="Arial" panose="020B0604020202020204" pitchFamily="34" charset="0"/>
                <a:cs typeface="Arial" panose="020B0604020202020204" pitchFamily="34" charset="0"/>
              </a:rPr>
              <a:t>95</a:t>
            </a:r>
            <a:r>
              <a:rPr lang="en-US" b="1" baseline="30000" dirty="0" smtClean="0">
                <a:solidFill>
                  <a:srgbClr val="C00000"/>
                </a:solidFill>
                <a:latin typeface="Arial" panose="020B0604020202020204" pitchFamily="34" charset="0"/>
                <a:cs typeface="Arial" panose="020B0604020202020204" pitchFamily="34" charset="0"/>
              </a:rPr>
              <a:t>o</a:t>
            </a:r>
            <a:r>
              <a:rPr lang="en-US" b="1" dirty="0" smtClean="0">
                <a:solidFill>
                  <a:srgbClr val="C00000"/>
                </a:solidFill>
                <a:latin typeface="Arial" panose="020B0604020202020204" pitchFamily="34" charset="0"/>
                <a:cs typeface="Arial" panose="020B0604020202020204" pitchFamily="34" charset="0"/>
              </a:rPr>
              <a:t>F </a:t>
            </a:r>
            <a:r>
              <a:rPr lang="en-US" dirty="0" smtClean="0">
                <a:latin typeface="Arial" panose="020B0604020202020204" pitchFamily="34" charset="0"/>
                <a:cs typeface="Arial" panose="020B0604020202020204" pitchFamily="34" charset="0"/>
              </a:rPr>
              <a:t>it becomes more difficult to </a:t>
            </a:r>
            <a:r>
              <a:rPr lang="en-US" i="1" dirty="0" err="1" smtClean="0">
                <a:latin typeface="Arial" panose="020B0604020202020204" pitchFamily="34" charset="0"/>
                <a:cs typeface="Arial" panose="020B0604020202020204" pitchFamily="34" charset="0"/>
              </a:rPr>
              <a:t>thermoregulate</a:t>
            </a:r>
            <a:r>
              <a:rPr lang="en-US" dirty="0" smtClean="0">
                <a:latin typeface="Arial" panose="020B0604020202020204" pitchFamily="34" charset="0"/>
                <a:cs typeface="Arial" panose="020B0604020202020204" pitchFamily="34" charset="0"/>
              </a:rPr>
              <a:t> without artificial cooling because sweating is just not sufficient anymore.</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531222" y="233975"/>
            <a:ext cx="11142618" cy="461665"/>
          </a:xfrm>
          <a:prstGeom prst="rect">
            <a:avLst/>
          </a:prstGeom>
        </p:spPr>
        <p:txBody>
          <a:bodyPr wrap="square">
            <a:spAutoFit/>
          </a:bodyPr>
          <a:lstStyle/>
          <a:p>
            <a:r>
              <a:rPr lang="en-US" sz="2400" b="1" dirty="0">
                <a:solidFill>
                  <a:srgbClr val="000000"/>
                </a:solidFill>
                <a:latin typeface="Arial" panose="020B0604020202020204" pitchFamily="34" charset="0"/>
                <a:cs typeface="Arial" panose="020B0604020202020204" pitchFamily="34" charset="0"/>
              </a:rPr>
              <a:t>Science </a:t>
            </a:r>
            <a:r>
              <a:rPr lang="en-US" sz="2400" b="1" dirty="0" smtClean="0">
                <a:solidFill>
                  <a:srgbClr val="000000"/>
                </a:solidFill>
                <a:latin typeface="Arial" panose="020B0604020202020204" pitchFamily="34" charset="0"/>
                <a:cs typeface="Arial" panose="020B0604020202020204" pitchFamily="34" charset="0"/>
              </a:rPr>
              <a:t>Stunner</a:t>
            </a:r>
            <a:r>
              <a:rPr lang="en-US" sz="2400" b="1" dirty="0">
                <a:solidFill>
                  <a:srgbClr val="000000"/>
                </a:solidFill>
                <a:latin typeface="Arial" panose="020B0604020202020204" pitchFamily="34" charset="0"/>
                <a:cs typeface="Arial" panose="020B0604020202020204" pitchFamily="34" charset="0"/>
              </a:rPr>
              <a:t>: </a:t>
            </a:r>
            <a:r>
              <a:rPr lang="en-US" sz="2400" b="1" dirty="0" smtClean="0">
                <a:solidFill>
                  <a:srgbClr val="000000"/>
                </a:solidFill>
                <a:latin typeface="Arial" panose="020B0604020202020204" pitchFamily="34" charset="0"/>
                <a:cs typeface="Arial" panose="020B0604020202020204" pitchFamily="34" charset="0"/>
              </a:rPr>
              <a:t> People </a:t>
            </a:r>
            <a:r>
              <a:rPr lang="en-US" sz="2400" b="1" dirty="0">
                <a:solidFill>
                  <a:srgbClr val="000000"/>
                </a:solidFill>
                <a:latin typeface="Arial" panose="020B0604020202020204" pitchFamily="34" charset="0"/>
                <a:cs typeface="Arial" panose="020B0604020202020204" pitchFamily="34" charset="0"/>
              </a:rPr>
              <a:t>under 35, not seniors, most likely to die from heat</a:t>
            </a:r>
            <a:endParaRPr lang="en-US" sz="2400" b="1" i="0" dirty="0">
              <a:solidFill>
                <a:srgbClr val="000000"/>
              </a:solidFill>
              <a:effectLst/>
              <a:latin typeface="Arial" panose="020B0604020202020204" pitchFamily="34" charset="0"/>
              <a:cs typeface="Arial" panose="020B0604020202020204" pitchFamily="34" charset="0"/>
            </a:endParaRPr>
          </a:p>
        </p:txBody>
      </p:sp>
      <p:sp>
        <p:nvSpPr>
          <p:cNvPr id="5" name="Rectangle 4"/>
          <p:cNvSpPr/>
          <p:nvPr/>
        </p:nvSpPr>
        <p:spPr>
          <a:xfrm>
            <a:off x="988423" y="6062215"/>
            <a:ext cx="10254341" cy="307777"/>
          </a:xfrm>
          <a:prstGeom prst="rect">
            <a:avLst/>
          </a:prstGeom>
        </p:spPr>
        <p:txBody>
          <a:bodyPr wrap="square">
            <a:spAutoFit/>
          </a:bodyPr>
          <a:lstStyle/>
          <a:p>
            <a:r>
              <a:rPr lang="en-US" sz="1400" dirty="0">
                <a:solidFill>
                  <a:srgbClr val="000000"/>
                </a:solidFill>
                <a:latin typeface="Arial" panose="020B0604020202020204" pitchFamily="34" charset="0"/>
                <a:cs typeface="Arial" panose="020B0604020202020204" pitchFamily="34" charset="0"/>
              </a:rPr>
              <a:t>Research led by R. Daniel </a:t>
            </a:r>
            <a:r>
              <a:rPr lang="en-US" sz="1400" dirty="0" err="1">
                <a:solidFill>
                  <a:srgbClr val="000000"/>
                </a:solidFill>
                <a:latin typeface="Arial" panose="020B0604020202020204" pitchFamily="34" charset="0"/>
                <a:cs typeface="Arial" panose="020B0604020202020204" pitchFamily="34" charset="0"/>
              </a:rPr>
              <a:t>Bressler</a:t>
            </a:r>
            <a:r>
              <a:rPr lang="en-US" sz="1400" dirty="0">
                <a:solidFill>
                  <a:srgbClr val="000000"/>
                </a:solidFill>
                <a:latin typeface="Arial" panose="020B0604020202020204" pitchFamily="34" charset="0"/>
                <a:cs typeface="Arial" panose="020B0604020202020204" pitchFamily="34" charset="0"/>
              </a:rPr>
              <a:t> (Columbia </a:t>
            </a:r>
            <a:r>
              <a:rPr lang="en-US" sz="1400" dirty="0" smtClean="0">
                <a:solidFill>
                  <a:srgbClr val="000000"/>
                </a:solidFill>
                <a:latin typeface="Arial" panose="020B0604020202020204" pitchFamily="34" charset="0"/>
                <a:cs typeface="Arial" panose="020B0604020202020204" pitchFamily="34" charset="0"/>
              </a:rPr>
              <a:t>U.), </a:t>
            </a:r>
            <a:r>
              <a:rPr lang="en-US" sz="1400" dirty="0">
                <a:solidFill>
                  <a:srgbClr val="000000"/>
                </a:solidFill>
                <a:latin typeface="Arial" panose="020B0604020202020204" pitchFamily="34" charset="0"/>
                <a:cs typeface="Arial" panose="020B0604020202020204" pitchFamily="34" charset="0"/>
              </a:rPr>
              <a:t>and Andrew Wilson (Stanford </a:t>
            </a:r>
            <a:r>
              <a:rPr lang="en-US" sz="1400" dirty="0" smtClean="0">
                <a:solidFill>
                  <a:srgbClr val="000000"/>
                </a:solidFill>
                <a:latin typeface="Arial" panose="020B0604020202020204" pitchFamily="34" charset="0"/>
                <a:cs typeface="Arial" panose="020B0604020202020204" pitchFamily="34" charset="0"/>
              </a:rPr>
              <a:t>U), supported by NOAA grant     </a:t>
            </a:r>
            <a:r>
              <a:rPr lang="en-US" sz="1400" dirty="0" smtClean="0">
                <a:latin typeface="Arial" panose="020B0604020202020204" pitchFamily="34" charset="0"/>
                <a:cs typeface="Arial" panose="020B0604020202020204" pitchFamily="34" charset="0"/>
              </a:rPr>
              <a:t>Dec </a:t>
            </a:r>
            <a:r>
              <a:rPr lang="en-US" sz="1400" dirty="0">
                <a:latin typeface="Arial" panose="020B0604020202020204" pitchFamily="34" charset="0"/>
                <a:cs typeface="Arial" panose="020B0604020202020204" pitchFamily="34" charset="0"/>
              </a:rPr>
              <a:t>06, 2024</a:t>
            </a:r>
            <a:endParaRPr lang="en-US" sz="14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6922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82574" y="6343767"/>
            <a:ext cx="2743200" cy="365125"/>
          </a:xfrm>
        </p:spPr>
        <p:txBody>
          <a:bodyPr/>
          <a:lstStyle/>
          <a:p>
            <a:fld id="{BD27C59E-CC45-4D5E-9E94-F5D24E9D50C0}" type="slidenum">
              <a:rPr lang="en-US" smtClean="0">
                <a:solidFill>
                  <a:schemeClr val="tx1">
                    <a:lumMod val="65000"/>
                    <a:lumOff val="35000"/>
                  </a:schemeClr>
                </a:solidFill>
                <a:latin typeface="Arial" panose="020B0604020202020204" pitchFamily="34" charset="0"/>
                <a:cs typeface="Arial" panose="020B0604020202020204" pitchFamily="34" charset="0"/>
              </a:rPr>
              <a:t>26</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TextBox 6"/>
          <p:cNvSpPr txBox="1"/>
          <p:nvPr/>
        </p:nvSpPr>
        <p:spPr>
          <a:xfrm>
            <a:off x="10667021" y="5667357"/>
            <a:ext cx="1270000" cy="646331"/>
          </a:xfrm>
          <a:prstGeom prst="rect">
            <a:avLst/>
          </a:prstGeom>
          <a:noFill/>
        </p:spPr>
        <p:txBody>
          <a:bodyPr wrap="square" rtlCol="0">
            <a:spAutoFit/>
          </a:bodyPr>
          <a:lstStyle/>
          <a:p>
            <a:r>
              <a:rPr lang="en-US" sz="3600" dirty="0" smtClean="0">
                <a:solidFill>
                  <a:srgbClr val="7030A0"/>
                </a:solidFill>
                <a:latin typeface="Arial Black" panose="020B0A04020102020204" pitchFamily="34" charset="0"/>
              </a:rPr>
              <a:t>END</a:t>
            </a:r>
            <a:endParaRPr lang="en-US" sz="3600" dirty="0">
              <a:solidFill>
                <a:srgbClr val="7030A0"/>
              </a:solidFill>
              <a:latin typeface="Arial Black" panose="020B0A0402010202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038" t="4437" r="2200" b="17736"/>
          <a:stretch/>
        </p:blipFill>
        <p:spPr>
          <a:xfrm>
            <a:off x="2062377" y="0"/>
            <a:ext cx="7919823" cy="3697718"/>
          </a:xfrm>
          <a:prstGeom prst="rect">
            <a:avLst/>
          </a:prstGeom>
        </p:spPr>
      </p:pic>
      <p:pic>
        <p:nvPicPr>
          <p:cNvPr id="9" name="Picture 8" descr="Major Factors Contributing to Heat Stress - Slid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06" t="27809" r="8321" b="27405"/>
          <a:stretch/>
        </p:blipFill>
        <p:spPr bwMode="auto">
          <a:xfrm>
            <a:off x="1740522" y="4289854"/>
            <a:ext cx="8478797" cy="2568146"/>
          </a:xfrm>
          <a:prstGeom prst="rect">
            <a:avLst/>
          </a:prstGeom>
          <a:noFill/>
          <a:extLst>
            <a:ext uri="{909E8E84-426E-40DD-AFC4-6F175D3DCCD1}">
              <a14:hiddenFill xmlns:a14="http://schemas.microsoft.com/office/drawing/2010/main">
                <a:solidFill>
                  <a:srgbClr val="FFFFFF"/>
                </a:solidFill>
              </a14:hiddenFill>
            </a:ext>
          </a:extLst>
        </p:spPr>
      </p:pic>
      <p:sp>
        <p:nvSpPr>
          <p:cNvPr id="10" name="Down Arrow 9"/>
          <p:cNvSpPr/>
          <p:nvPr/>
        </p:nvSpPr>
        <p:spPr>
          <a:xfrm>
            <a:off x="5815838" y="3799764"/>
            <a:ext cx="605848" cy="490090"/>
          </a:xfrm>
          <a:prstGeom prst="downArrow">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472520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968" y="219677"/>
            <a:ext cx="10975287" cy="6463308"/>
          </a:xfrm>
          <a:prstGeom prst="rect">
            <a:avLst/>
          </a:prstGeom>
        </p:spPr>
        <p:txBody>
          <a:bodyPr wrap="square">
            <a:spAutoFit/>
          </a:bodyPr>
          <a:lstStyle/>
          <a:p>
            <a:pPr>
              <a:spcAft>
                <a:spcPts val="1800"/>
              </a:spcAft>
            </a:pPr>
            <a:r>
              <a:rPr lang="en-US"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DaveV</a:t>
            </a: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Comment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People like simple for easy future reference… </a:t>
            </a:r>
            <a:endParaRPr lang="en-US"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spcAft>
                <a:spcPts val="1800"/>
              </a:spcAft>
            </a:pPr>
            <a:r>
              <a:rPr lang="en-US"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b="1" i="1" dirty="0">
                <a:solidFill>
                  <a:srgbClr val="000000"/>
                </a:solidFill>
                <a:latin typeface="Arial" panose="020B0604020202020204" pitchFamily="34" charset="0"/>
                <a:ea typeface="Times New Roman" panose="02020603050405020304" pitchFamily="18" charset="0"/>
                <a:cs typeface="Arial" panose="020B0604020202020204" pitchFamily="34" charset="0"/>
              </a:rPr>
              <a:t>heuristic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for those who prefer a technical sounding term for what most of us would default to calling a “</a:t>
            </a:r>
            <a:r>
              <a:rPr lang="en-US"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rule-of-thumb</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ea typeface="Times New Roman" panose="02020603050405020304" pitchFamily="18" charset="0"/>
              <a:cs typeface="Arial" panose="020B0604020202020204" pitchFamily="34" charset="0"/>
            </a:endParaRPr>
          </a:p>
          <a:p>
            <a:pPr>
              <a:spcAft>
                <a:spcPts val="1800"/>
              </a:spcAf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It is also possible that average body temperatures have dropped in recent decades because humans are getting healthier. </a:t>
            </a:r>
            <a:endParaRPr lang="en-US"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spcAft>
                <a:spcPts val="1800"/>
              </a:spcAft>
            </a:pPr>
            <a:r>
              <a:rPr lang="en-US"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Thanks </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to advances in medicine and dentistry, patients are dealing with less inflammation than they likely were 150 years ago.</a:t>
            </a:r>
            <a:endParaRPr lang="en-US" dirty="0">
              <a:latin typeface="Arial" panose="020B0604020202020204" pitchFamily="34" charset="0"/>
              <a:ea typeface="Times New Roman" panose="02020603050405020304" pitchFamily="18" charset="0"/>
              <a:cs typeface="Arial" panose="020B0604020202020204" pitchFamily="34" charset="0"/>
            </a:endParaRPr>
          </a:p>
          <a:p>
            <a:pPr>
              <a:spcAft>
                <a:spcPts val="600"/>
              </a:spcAf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The new study also finds variations in temperature depending on patient characteristics and time of day. </a:t>
            </a:r>
            <a:r>
              <a:rPr lang="en-US"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For example:</a:t>
            </a:r>
          </a:p>
          <a:p>
            <a:pPr marL="1712913" indent="-230188">
              <a:spcAft>
                <a:spcPts val="600"/>
              </a:spcAft>
              <a:buFont typeface="Arial" panose="020B0604020202020204" pitchFamily="34" charset="0"/>
              <a:buChar char="•"/>
            </a:pPr>
            <a:r>
              <a:rPr lang="en-US" b="1" dirty="0" smtClean="0">
                <a:solidFill>
                  <a:srgbClr val="7030A0"/>
                </a:solidFill>
                <a:latin typeface="Arial" panose="020B0604020202020204" pitchFamily="34" charset="0"/>
                <a:ea typeface="Times New Roman" panose="02020603050405020304" pitchFamily="18" charset="0"/>
                <a:cs typeface="Arial" panose="020B0604020202020204" pitchFamily="34" charset="0"/>
              </a:rPr>
              <a:t>women </a:t>
            </a:r>
            <a:r>
              <a:rPr lang="en-US" b="1" dirty="0">
                <a:solidFill>
                  <a:srgbClr val="7030A0"/>
                </a:solidFill>
                <a:latin typeface="Arial" panose="020B0604020202020204" pitchFamily="34" charset="0"/>
                <a:ea typeface="Times New Roman" panose="02020603050405020304" pitchFamily="18" charset="0"/>
                <a:cs typeface="Arial" panose="020B0604020202020204" pitchFamily="34" charset="0"/>
              </a:rPr>
              <a:t>tend to run hotter than </a:t>
            </a:r>
            <a:r>
              <a:rPr lang="en-US" b="1" dirty="0" smtClean="0">
                <a:solidFill>
                  <a:srgbClr val="7030A0"/>
                </a:solidFill>
                <a:latin typeface="Arial" panose="020B0604020202020204" pitchFamily="34" charset="0"/>
                <a:ea typeface="Times New Roman" panose="02020603050405020304" pitchFamily="18" charset="0"/>
                <a:cs typeface="Arial" panose="020B0604020202020204" pitchFamily="34" charset="0"/>
              </a:rPr>
              <a:t>men</a:t>
            </a:r>
          </a:p>
          <a:p>
            <a:pPr marL="1712913" indent="-230188">
              <a:spcAft>
                <a:spcPts val="600"/>
              </a:spcAft>
              <a:buFont typeface="Arial" panose="020B0604020202020204" pitchFamily="34" charset="0"/>
              <a:buChar char="•"/>
            </a:pPr>
            <a:r>
              <a:rPr lang="en-US" b="1" dirty="0" smtClean="0">
                <a:solidFill>
                  <a:srgbClr val="7030A0"/>
                </a:solidFill>
                <a:latin typeface="Arial" panose="020B0604020202020204" pitchFamily="34" charset="0"/>
                <a:ea typeface="Times New Roman" panose="02020603050405020304" pitchFamily="18" charset="0"/>
                <a:cs typeface="Arial" panose="020B0604020202020204" pitchFamily="34" charset="0"/>
              </a:rPr>
              <a:t>Older </a:t>
            </a:r>
            <a:r>
              <a:rPr lang="en-US" b="1" dirty="0">
                <a:solidFill>
                  <a:srgbClr val="7030A0"/>
                </a:solidFill>
                <a:latin typeface="Arial" panose="020B0604020202020204" pitchFamily="34" charset="0"/>
                <a:ea typeface="Times New Roman" panose="02020603050405020304" pitchFamily="18" charset="0"/>
                <a:cs typeface="Arial" panose="020B0604020202020204" pitchFamily="34" charset="0"/>
              </a:rPr>
              <a:t>people tend to have lower temperatures than younger </a:t>
            </a:r>
            <a:r>
              <a:rPr lang="en-US" b="1" dirty="0" smtClean="0">
                <a:solidFill>
                  <a:srgbClr val="7030A0"/>
                </a:solidFill>
                <a:latin typeface="Arial" panose="020B0604020202020204" pitchFamily="34" charset="0"/>
                <a:ea typeface="Times New Roman" panose="02020603050405020304" pitchFamily="18" charset="0"/>
                <a:cs typeface="Arial" panose="020B0604020202020204" pitchFamily="34" charset="0"/>
              </a:rPr>
              <a:t>people</a:t>
            </a:r>
          </a:p>
          <a:p>
            <a:pPr marL="1712913" indent="-230188">
              <a:spcAft>
                <a:spcPts val="1800"/>
              </a:spcAft>
              <a:buFont typeface="Arial" panose="020B0604020202020204" pitchFamily="34" charset="0"/>
              <a:buChar char="•"/>
            </a:pPr>
            <a:r>
              <a:rPr lang="en-US" b="1" dirty="0" smtClean="0">
                <a:solidFill>
                  <a:srgbClr val="7030A0"/>
                </a:solidFill>
                <a:latin typeface="Arial" panose="020B0604020202020204" pitchFamily="34" charset="0"/>
                <a:ea typeface="Times New Roman" panose="02020603050405020304" pitchFamily="18" charset="0"/>
                <a:cs typeface="Arial" panose="020B0604020202020204" pitchFamily="34" charset="0"/>
              </a:rPr>
              <a:t>temperatures </a:t>
            </a:r>
            <a:r>
              <a:rPr lang="en-US" b="1" dirty="0">
                <a:solidFill>
                  <a:srgbClr val="7030A0"/>
                </a:solidFill>
                <a:latin typeface="Arial" panose="020B0604020202020204" pitchFamily="34" charset="0"/>
                <a:ea typeface="Times New Roman" panose="02020603050405020304" pitchFamily="18" charset="0"/>
                <a:cs typeface="Arial" panose="020B0604020202020204" pitchFamily="34" charset="0"/>
              </a:rPr>
              <a:t>tend to be lower in the morning and higher in the afternoon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spcAft>
                <a:spcPts val="1800"/>
              </a:spcAft>
            </a:pP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ince </a:t>
            </a:r>
            <a:r>
              <a:rPr lang="en-US" dirty="0">
                <a:latin typeface="Arial" panose="020B0604020202020204" pitchFamily="34" charset="0"/>
                <a:cs typeface="Arial" panose="020B0604020202020204" pitchFamily="34" charset="0"/>
              </a:rPr>
              <a:t>there’s so much variability in body temperature, a high reading for one person could be normal for someone </a:t>
            </a:r>
            <a:r>
              <a:rPr lang="en-US" dirty="0" smtClean="0">
                <a:latin typeface="Arial" panose="020B0604020202020204" pitchFamily="34" charset="0"/>
                <a:cs typeface="Arial" panose="020B0604020202020204" pitchFamily="34" charset="0"/>
              </a:rPr>
              <a:t>else.</a:t>
            </a:r>
          </a:p>
          <a:p>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Individualized temperature evaluations and personalized fever thresholds might be more useful than comparing everyone to the average, the researchers say. </a:t>
            </a:r>
            <a:endParaRPr lang="en-US"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1800"/>
              </a:spcAft>
            </a:pPr>
            <a:r>
              <a:rPr lang="en-US"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For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example, a doctor might consider how a patient’s current temperature compares to their historical readings.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C236155-31A1-4571-A8EA-B40E20F2B27B}" type="slidenum">
              <a:rPr lang="en-US" smtClean="0"/>
              <a:t>3</a:t>
            </a:fld>
            <a:endParaRPr lang="en-US"/>
          </a:p>
        </p:txBody>
      </p:sp>
    </p:spTree>
    <p:extLst>
      <p:ext uri="{BB962C8B-B14F-4D97-AF65-F5344CB8AC3E}">
        <p14:creationId xmlns:p14="http://schemas.microsoft.com/office/powerpoint/2010/main" val="1880192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4" y="547914"/>
            <a:ext cx="11416147" cy="5524589"/>
          </a:xfrm>
          <a:prstGeom prst="rect">
            <a:avLst/>
          </a:prstGeom>
        </p:spPr>
        <p:txBody>
          <a:bodyPr wrap="square">
            <a:spAutoFit/>
          </a:bodyPr>
          <a:lstStyle/>
          <a:p>
            <a:r>
              <a:rPr lang="en-US" sz="2000" b="1" dirty="0">
                <a:solidFill>
                  <a:srgbClr val="1B1B1B"/>
                </a:solidFill>
                <a:latin typeface="Source Sans Pro"/>
              </a:rPr>
              <a:t>A lot of things can change your normal body temperature</a:t>
            </a:r>
            <a:r>
              <a:rPr lang="en-US" sz="2000" dirty="0">
                <a:solidFill>
                  <a:srgbClr val="1B1B1B"/>
                </a:solidFill>
                <a:latin typeface="Source Sans Pro"/>
              </a:rPr>
              <a:t>, making it higher or lower than 98.6 F. </a:t>
            </a:r>
            <a:endParaRPr lang="en-US" sz="2000" dirty="0" smtClean="0">
              <a:solidFill>
                <a:srgbClr val="1B1B1B"/>
              </a:solidFill>
              <a:latin typeface="Source Sans Pro"/>
            </a:endParaRPr>
          </a:p>
          <a:p>
            <a:endParaRPr lang="en-US" dirty="0">
              <a:solidFill>
                <a:srgbClr val="1B1B1B"/>
              </a:solidFill>
              <a:latin typeface="Source Sans Pro"/>
            </a:endParaRPr>
          </a:p>
          <a:p>
            <a:pPr>
              <a:spcAft>
                <a:spcPts val="1200"/>
              </a:spcAft>
            </a:pPr>
            <a:r>
              <a:rPr lang="en-US" dirty="0" smtClean="0">
                <a:solidFill>
                  <a:srgbClr val="1B1B1B"/>
                </a:solidFill>
                <a:latin typeface="Source Sans Pro"/>
              </a:rPr>
              <a:t>These </a:t>
            </a:r>
            <a:r>
              <a:rPr lang="en-US" dirty="0">
                <a:solidFill>
                  <a:srgbClr val="1B1B1B"/>
                </a:solidFill>
                <a:latin typeface="Source Sans Pro"/>
              </a:rPr>
              <a:t>include:</a:t>
            </a:r>
          </a:p>
          <a:p>
            <a:pPr marL="401638" indent="-230188">
              <a:spcAft>
                <a:spcPts val="1200"/>
              </a:spcAft>
              <a:buFont typeface="Arial" panose="020B0604020202020204" pitchFamily="34" charset="0"/>
              <a:buChar char="•"/>
            </a:pPr>
            <a:r>
              <a:rPr lang="en-US" dirty="0">
                <a:solidFill>
                  <a:srgbClr val="1B1B1B"/>
                </a:solidFill>
                <a:latin typeface="Source Sans Pro"/>
              </a:rPr>
              <a:t>How active you are</a:t>
            </a:r>
          </a:p>
          <a:p>
            <a:pPr marL="401638" indent="-230188">
              <a:spcAft>
                <a:spcPts val="1200"/>
              </a:spcAft>
              <a:buFont typeface="Arial" panose="020B0604020202020204" pitchFamily="34" charset="0"/>
              <a:buChar char="•"/>
            </a:pPr>
            <a:r>
              <a:rPr lang="en-US" dirty="0">
                <a:solidFill>
                  <a:srgbClr val="1B1B1B"/>
                </a:solidFill>
                <a:latin typeface="Source Sans Pro"/>
              </a:rPr>
              <a:t>What time of day it is</a:t>
            </a:r>
          </a:p>
          <a:p>
            <a:pPr marL="401638" indent="-230188">
              <a:spcAft>
                <a:spcPts val="1200"/>
              </a:spcAft>
              <a:buFont typeface="Arial" panose="020B0604020202020204" pitchFamily="34" charset="0"/>
              <a:buChar char="•"/>
            </a:pPr>
            <a:r>
              <a:rPr lang="en-US" dirty="0">
                <a:solidFill>
                  <a:srgbClr val="1B1B1B"/>
                </a:solidFill>
                <a:latin typeface="Source Sans Pro"/>
              </a:rPr>
              <a:t>The weather </a:t>
            </a:r>
          </a:p>
          <a:p>
            <a:pPr marL="401638" indent="-230188">
              <a:spcAft>
                <a:spcPts val="1200"/>
              </a:spcAft>
              <a:buFont typeface="Arial" panose="020B0604020202020204" pitchFamily="34" charset="0"/>
              <a:buChar char="•"/>
            </a:pPr>
            <a:r>
              <a:rPr lang="en-US" dirty="0">
                <a:solidFill>
                  <a:srgbClr val="1B1B1B"/>
                </a:solidFill>
                <a:latin typeface="Source Sans Pro"/>
              </a:rPr>
              <a:t>Your age</a:t>
            </a:r>
          </a:p>
          <a:p>
            <a:pPr marL="401638" indent="-230188">
              <a:spcAft>
                <a:spcPts val="1200"/>
              </a:spcAft>
              <a:buFont typeface="Arial" panose="020B0604020202020204" pitchFamily="34" charset="0"/>
              <a:buChar char="•"/>
            </a:pPr>
            <a:r>
              <a:rPr lang="en-US" dirty="0">
                <a:solidFill>
                  <a:srgbClr val="1B1B1B"/>
                </a:solidFill>
                <a:latin typeface="Source Sans Pro"/>
              </a:rPr>
              <a:t>Your sex</a:t>
            </a:r>
          </a:p>
          <a:p>
            <a:pPr marL="401638" indent="-230188">
              <a:spcAft>
                <a:spcPts val="1200"/>
              </a:spcAft>
              <a:buFont typeface="Arial" panose="020B0604020202020204" pitchFamily="34" charset="0"/>
              <a:buChar char="•"/>
            </a:pPr>
            <a:r>
              <a:rPr lang="en-US" dirty="0">
                <a:solidFill>
                  <a:srgbClr val="1B1B1B"/>
                </a:solidFill>
                <a:latin typeface="Source Sans Pro"/>
              </a:rPr>
              <a:t>If you have any medical conditions</a:t>
            </a:r>
          </a:p>
          <a:p>
            <a:pPr marL="401638" indent="-230188">
              <a:spcAft>
                <a:spcPts val="1200"/>
              </a:spcAft>
              <a:buFont typeface="Arial" panose="020B0604020202020204" pitchFamily="34" charset="0"/>
              <a:buChar char="•"/>
            </a:pPr>
            <a:r>
              <a:rPr lang="en-US" dirty="0">
                <a:solidFill>
                  <a:srgbClr val="1B1B1B"/>
                </a:solidFill>
                <a:latin typeface="Source Sans Pro"/>
              </a:rPr>
              <a:t>What you’ve eaten or had to drink</a:t>
            </a:r>
          </a:p>
          <a:p>
            <a:pPr marL="401638" indent="-230188">
              <a:spcAft>
                <a:spcPts val="1200"/>
              </a:spcAft>
              <a:buFont typeface="Arial" panose="020B0604020202020204" pitchFamily="34" charset="0"/>
              <a:buChar char="•"/>
            </a:pPr>
            <a:r>
              <a:rPr lang="en-US" dirty="0">
                <a:solidFill>
                  <a:srgbClr val="1B1B1B"/>
                </a:solidFill>
                <a:latin typeface="Source Sans Pro"/>
              </a:rPr>
              <a:t>Where you are in your </a:t>
            </a:r>
            <a:r>
              <a:rPr lang="en-US" dirty="0">
                <a:latin typeface="Source Sans Pro"/>
              </a:rPr>
              <a:t>menstrual cycle</a:t>
            </a:r>
          </a:p>
          <a:p>
            <a:pPr marL="401638" indent="-230188">
              <a:buFont typeface="Arial" panose="020B0604020202020204" pitchFamily="34" charset="0"/>
              <a:buChar char="•"/>
            </a:pPr>
            <a:r>
              <a:rPr lang="en-US" dirty="0">
                <a:solidFill>
                  <a:srgbClr val="1B1B1B"/>
                </a:solidFill>
                <a:latin typeface="Source Sans Pro"/>
              </a:rPr>
              <a:t>What body part or method you're using to measure the </a:t>
            </a:r>
            <a:r>
              <a:rPr lang="en-US" dirty="0" smtClean="0">
                <a:solidFill>
                  <a:srgbClr val="1B1B1B"/>
                </a:solidFill>
                <a:latin typeface="Source Sans Pro"/>
              </a:rPr>
              <a:t>temperature</a:t>
            </a:r>
          </a:p>
          <a:p>
            <a:pPr marL="401638"/>
            <a:endParaRPr lang="en-US" sz="900" dirty="0" smtClean="0">
              <a:solidFill>
                <a:srgbClr val="1B1B1B"/>
              </a:solidFill>
              <a:latin typeface="Source Sans Pro"/>
            </a:endParaRPr>
          </a:p>
          <a:p>
            <a:pPr marL="401638"/>
            <a:r>
              <a:rPr lang="en-US" dirty="0" smtClean="0">
                <a:solidFill>
                  <a:srgbClr val="1B1B1B"/>
                </a:solidFill>
                <a:latin typeface="Source Sans Pro"/>
              </a:rPr>
              <a:t>(</a:t>
            </a:r>
            <a:r>
              <a:rPr lang="en-US" dirty="0">
                <a:solidFill>
                  <a:srgbClr val="1B1B1B"/>
                </a:solidFill>
                <a:latin typeface="Source Sans Pro"/>
              </a:rPr>
              <a:t>Underarm readings can be a degree lower than mouth readings, </a:t>
            </a:r>
            <a:r>
              <a:rPr lang="en-US" dirty="0" smtClean="0">
                <a:solidFill>
                  <a:srgbClr val="1B1B1B"/>
                </a:solidFill>
                <a:latin typeface="Source Sans Pro"/>
              </a:rPr>
              <a:t>and </a:t>
            </a:r>
            <a:r>
              <a:rPr lang="en-US" dirty="0">
                <a:solidFill>
                  <a:srgbClr val="1B1B1B"/>
                </a:solidFill>
                <a:latin typeface="Source Sans Pro"/>
              </a:rPr>
              <a:t>rectal temperatures are usually up to a degree higher </a:t>
            </a:r>
            <a:r>
              <a:rPr lang="en-US" dirty="0" smtClean="0">
                <a:solidFill>
                  <a:srgbClr val="1B1B1B"/>
                </a:solidFill>
                <a:latin typeface="Source Sans Pro"/>
              </a:rPr>
              <a:t>than ones </a:t>
            </a:r>
            <a:r>
              <a:rPr lang="en-US" dirty="0">
                <a:solidFill>
                  <a:srgbClr val="1B1B1B"/>
                </a:solidFill>
                <a:latin typeface="Source Sans Pro"/>
              </a:rPr>
              <a:t>taken in the mouth.)</a:t>
            </a:r>
            <a:endParaRPr lang="en-US" b="0" i="0" dirty="0">
              <a:solidFill>
                <a:srgbClr val="1B1B1B"/>
              </a:solidFill>
              <a:effectLst/>
              <a:latin typeface="Source Sans Pro"/>
            </a:endParaRPr>
          </a:p>
        </p:txBody>
      </p:sp>
      <p:pic>
        <p:nvPicPr>
          <p:cNvPr id="3" name="Picture 2"/>
          <p:cNvPicPr>
            <a:picLocks noChangeAspect="1"/>
          </p:cNvPicPr>
          <p:nvPr/>
        </p:nvPicPr>
        <p:blipFill>
          <a:blip r:embed="rId2"/>
          <a:stretch>
            <a:fillRect/>
          </a:stretch>
        </p:blipFill>
        <p:spPr>
          <a:xfrm>
            <a:off x="7511471" y="1191490"/>
            <a:ext cx="3537527" cy="3537527"/>
          </a:xfrm>
          <a:prstGeom prst="rect">
            <a:avLst/>
          </a:prstGeom>
        </p:spPr>
      </p:pic>
    </p:spTree>
    <p:extLst>
      <p:ext uri="{BB962C8B-B14F-4D97-AF65-F5344CB8AC3E}">
        <p14:creationId xmlns:p14="http://schemas.microsoft.com/office/powerpoint/2010/main" val="3497346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7339" y="2844799"/>
            <a:ext cx="10576461" cy="3302001"/>
          </a:xfrm>
          <a:prstGeom prst="rect">
            <a:avLst/>
          </a:prstGeom>
        </p:spPr>
      </p:pic>
      <p:sp>
        <p:nvSpPr>
          <p:cNvPr id="4" name="Slide Number Placeholder 3"/>
          <p:cNvSpPr>
            <a:spLocks noGrp="1"/>
          </p:cNvSpPr>
          <p:nvPr>
            <p:ph type="sldNum" sz="quarter" idx="12"/>
          </p:nvPr>
        </p:nvSpPr>
        <p:spPr/>
        <p:txBody>
          <a:bodyPr/>
          <a:lstStyle/>
          <a:p>
            <a:fld id="{1C5DDABB-A68E-4898-AC4C-DE7680E8D364}" type="slidenum">
              <a:rPr lang="en-US" smtClean="0"/>
              <a:t>5</a:t>
            </a:fld>
            <a:endParaRPr lang="en-US"/>
          </a:p>
        </p:txBody>
      </p:sp>
      <p:sp>
        <p:nvSpPr>
          <p:cNvPr id="5" name="Rectangle 4"/>
          <p:cNvSpPr/>
          <p:nvPr/>
        </p:nvSpPr>
        <p:spPr>
          <a:xfrm>
            <a:off x="842816" y="330640"/>
            <a:ext cx="10510984" cy="1969770"/>
          </a:xfrm>
          <a:prstGeom prst="rect">
            <a:avLst/>
          </a:prstGeom>
        </p:spPr>
        <p:txBody>
          <a:bodyPr wrap="square">
            <a:spAutoFit/>
          </a:bodyPr>
          <a:lstStyle/>
          <a:p>
            <a:pPr>
              <a:spcAft>
                <a:spcPts val="600"/>
              </a:spcAft>
            </a:pPr>
            <a:r>
              <a:rPr lang="en-US" sz="2800" b="1" i="1" dirty="0" smtClean="0">
                <a:latin typeface="Arial" panose="020B0604020202020204" pitchFamily="34" charset="0"/>
                <a:ea typeface="Calibri" panose="020F0502020204030204" pitchFamily="34" charset="0"/>
                <a:cs typeface="Times New Roman" panose="02020603050405020304" pitchFamily="18" charset="0"/>
              </a:rPr>
              <a:t>Personal </a:t>
            </a:r>
            <a:r>
              <a:rPr lang="en-US" sz="2800" b="1" i="1" dirty="0">
                <a:latin typeface="Arial" panose="020B0604020202020204" pitchFamily="34" charset="0"/>
                <a:ea typeface="Calibri" panose="020F0502020204030204" pitchFamily="34" charset="0"/>
                <a:cs typeface="Times New Roman" panose="02020603050405020304" pitchFamily="18" charset="0"/>
              </a:rPr>
              <a:t>Risk Factors for Heat Illness</a:t>
            </a:r>
            <a:r>
              <a:rPr lang="en-US" sz="2800" dirty="0" smtClean="0">
                <a:latin typeface="Arial" panose="020B0604020202020204" pitchFamily="34" charset="0"/>
                <a:ea typeface="Calibri" panose="020F0502020204030204" pitchFamily="34" charset="0"/>
                <a:cs typeface="Times New Roman" panose="02020603050405020304" pitchFamily="18" charset="0"/>
              </a:rPr>
              <a:t>:                      </a:t>
            </a:r>
            <a:r>
              <a:rPr lang="en-US" dirty="0" smtClean="0">
                <a:latin typeface="Arial" panose="020B0604020202020204" pitchFamily="34" charset="0"/>
                <a:ea typeface="Calibri" panose="020F0502020204030204" pitchFamily="34" charset="0"/>
                <a:cs typeface="Times New Roman" panose="02020603050405020304" pitchFamily="18" charset="0"/>
              </a:rPr>
              <a:t>(Per Cal OSHA)  </a:t>
            </a:r>
          </a:p>
          <a:p>
            <a:pPr>
              <a:spcAft>
                <a:spcPts val="600"/>
              </a:spcAft>
            </a:pPr>
            <a:endParaRPr lang="en-US" dirty="0" smtClean="0">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US" sz="2200" dirty="0" smtClean="0">
                <a:latin typeface="Arial" panose="020B0604020202020204" pitchFamily="34" charset="0"/>
                <a:ea typeface="Calibri" panose="020F0502020204030204" pitchFamily="34" charset="0"/>
                <a:cs typeface="Times New Roman" panose="02020603050405020304" pitchFamily="18" charset="0"/>
              </a:rPr>
              <a:t>Factors </a:t>
            </a:r>
            <a:r>
              <a:rPr lang="en-US" sz="2200" dirty="0">
                <a:latin typeface="Arial" panose="020B0604020202020204" pitchFamily="34" charset="0"/>
                <a:ea typeface="Calibri" panose="020F0502020204030204" pitchFamily="34" charset="0"/>
                <a:cs typeface="Times New Roman" panose="02020603050405020304" pitchFamily="18" charset="0"/>
              </a:rPr>
              <a:t>such as an individual's age, degree of acclimatization, health, water consumption, alcohol consumption, caffeine consumption, and use of medications that affect the body's water retention or other physiological responses to heat</a:t>
            </a:r>
            <a:r>
              <a:rPr lang="en-US" sz="2000" dirty="0" smtClean="0">
                <a:latin typeface="Arial" panose="020B0604020202020204" pitchFamily="34" charset="0"/>
                <a:ea typeface="Calibri" panose="020F0502020204030204" pitchFamily="34" charset="0"/>
                <a:cs typeface="Times New Roman" panose="02020603050405020304" pitchFamily="18" charset="0"/>
              </a:rPr>
              <a:t>.</a:t>
            </a:r>
            <a:r>
              <a:rPr lang="en-US" dirty="0" smtClean="0">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931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17090" y="629161"/>
            <a:ext cx="6548584" cy="6228839"/>
          </a:xfrm>
          <a:prstGeom prst="rect">
            <a:avLst/>
          </a:prstGeom>
        </p:spPr>
      </p:pic>
      <p:sp>
        <p:nvSpPr>
          <p:cNvPr id="3" name="TextBox 2"/>
          <p:cNvSpPr txBox="1"/>
          <p:nvPr/>
        </p:nvSpPr>
        <p:spPr>
          <a:xfrm>
            <a:off x="2478809" y="147784"/>
            <a:ext cx="7225146" cy="369332"/>
          </a:xfrm>
          <a:prstGeom prst="rect">
            <a:avLst/>
          </a:prstGeom>
          <a:noFill/>
        </p:spPr>
        <p:txBody>
          <a:bodyPr wrap="square" rtlCol="0">
            <a:spAutoFit/>
          </a:bodyPr>
          <a:lstStyle/>
          <a:p>
            <a:pPr algn="ctr"/>
            <a:r>
              <a:rPr lang="en-US" dirty="0" smtClean="0">
                <a:solidFill>
                  <a:srgbClr val="C00000"/>
                </a:solidFill>
                <a:latin typeface="Arial Black" panose="020B0A04020102020204" pitchFamily="34" charset="0"/>
              </a:rPr>
              <a:t>Personal Risk Factors</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that can reduce your tolerance to heat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C5DDABB-A68E-4898-AC4C-DE7680E8D364}" type="slidenum">
              <a:rPr lang="en-US" smtClean="0"/>
              <a:t>6</a:t>
            </a:fld>
            <a:endParaRPr lang="en-US"/>
          </a:p>
        </p:txBody>
      </p:sp>
    </p:spTree>
    <p:extLst>
      <p:ext uri="{BB962C8B-B14F-4D97-AF65-F5344CB8AC3E}">
        <p14:creationId xmlns:p14="http://schemas.microsoft.com/office/powerpoint/2010/main" val="3210955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0635" y="0"/>
            <a:ext cx="10257692" cy="6858000"/>
          </a:xfrm>
          <a:prstGeom prst="rect">
            <a:avLst/>
          </a:prstGeom>
        </p:spPr>
      </p:pic>
      <p:sp>
        <p:nvSpPr>
          <p:cNvPr id="3" name="Rectangle 2"/>
          <p:cNvSpPr/>
          <p:nvPr/>
        </p:nvSpPr>
        <p:spPr>
          <a:xfrm>
            <a:off x="8561865" y="228662"/>
            <a:ext cx="3382080" cy="369332"/>
          </a:xfrm>
          <a:prstGeom prst="rect">
            <a:avLst/>
          </a:prstGeom>
        </p:spPr>
        <p:txBody>
          <a:bodyPr wrap="none">
            <a:spAutoFit/>
          </a:bodyPr>
          <a:lstStyle/>
          <a:p>
            <a:pPr fontAlgn="base"/>
            <a:r>
              <a:rPr lang="en-US" b="1" dirty="0">
                <a:solidFill>
                  <a:srgbClr val="C00000"/>
                </a:solidFill>
                <a:latin typeface="Archivo"/>
              </a:rPr>
              <a:t>How Heat Affects Our Bodies</a:t>
            </a:r>
            <a:endParaRPr lang="en-US" b="1" i="0" dirty="0">
              <a:solidFill>
                <a:srgbClr val="C00000"/>
              </a:solidFill>
              <a:effectLst/>
              <a:latin typeface="Archivo"/>
            </a:endParaRPr>
          </a:p>
        </p:txBody>
      </p:sp>
      <p:sp>
        <p:nvSpPr>
          <p:cNvPr id="4" name="Slide Number Placeholder 3"/>
          <p:cNvSpPr>
            <a:spLocks noGrp="1"/>
          </p:cNvSpPr>
          <p:nvPr>
            <p:ph type="sldNum" sz="quarter" idx="12"/>
          </p:nvPr>
        </p:nvSpPr>
        <p:spPr/>
        <p:txBody>
          <a:bodyPr/>
          <a:lstStyle/>
          <a:p>
            <a:fld id="{BD27C59E-CC45-4D5E-9E94-F5D24E9D50C0}" type="slidenum">
              <a:rPr lang="en-US" smtClean="0"/>
              <a:t>7</a:t>
            </a:fld>
            <a:endParaRPr lang="en-US"/>
          </a:p>
        </p:txBody>
      </p:sp>
    </p:spTree>
    <p:extLst>
      <p:ext uri="{BB962C8B-B14F-4D97-AF65-F5344CB8AC3E}">
        <p14:creationId xmlns:p14="http://schemas.microsoft.com/office/powerpoint/2010/main" val="932507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56239" y="694592"/>
            <a:ext cx="9275885" cy="5222631"/>
          </a:xfrm>
          <a:prstGeom prst="rect">
            <a:avLst/>
          </a:prstGeom>
        </p:spPr>
      </p:pic>
      <p:sp>
        <p:nvSpPr>
          <p:cNvPr id="3" name="Slide Number Placeholder 2"/>
          <p:cNvSpPr>
            <a:spLocks noGrp="1"/>
          </p:cNvSpPr>
          <p:nvPr>
            <p:ph type="sldNum" sz="quarter" idx="12"/>
          </p:nvPr>
        </p:nvSpPr>
        <p:spPr/>
        <p:txBody>
          <a:bodyPr/>
          <a:lstStyle/>
          <a:p>
            <a:fld id="{1C5DDABB-A68E-4898-AC4C-DE7680E8D364}" type="slidenum">
              <a:rPr lang="en-US" smtClean="0"/>
              <a:t>8</a:t>
            </a:fld>
            <a:endParaRPr lang="en-US"/>
          </a:p>
        </p:txBody>
      </p:sp>
    </p:spTree>
    <p:extLst>
      <p:ext uri="{BB962C8B-B14F-4D97-AF65-F5344CB8AC3E}">
        <p14:creationId xmlns:p14="http://schemas.microsoft.com/office/powerpoint/2010/main" val="2174128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853" y="1714194"/>
            <a:ext cx="11854873" cy="3877985"/>
          </a:xfrm>
          <a:prstGeom prst="rect">
            <a:avLst/>
          </a:prstGeom>
        </p:spPr>
        <p:txBody>
          <a:bodyPr wrap="square">
            <a:spAutoFit/>
          </a:bodyPr>
          <a:lstStyle/>
          <a:p>
            <a:pPr marL="285750" indent="-285750">
              <a:spcBef>
                <a:spcPts val="1800"/>
              </a:spcBef>
              <a:spcAft>
                <a:spcPts val="1800"/>
              </a:spcAft>
              <a:buFont typeface="Arial" panose="020B0604020202020204" pitchFamily="34" charset="0"/>
              <a:buChar char="•"/>
            </a:pPr>
            <a:r>
              <a:rPr lang="en-US" dirty="0" smtClean="0">
                <a:solidFill>
                  <a:srgbClr val="212121"/>
                </a:solidFill>
                <a:latin typeface="Arial" panose="020B0604020202020204" pitchFamily="34" charset="0"/>
                <a:ea typeface="Times New Roman" panose="02020603050405020304" pitchFamily="18" charset="0"/>
                <a:cs typeface="Arial" panose="020B0604020202020204" pitchFamily="34" charset="0"/>
              </a:rPr>
              <a:t>Keep </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in mind that not all workers tolerate heat the same way.  </a:t>
            </a:r>
            <a:endParaRPr lang="en-US" dirty="0" smtClean="0">
              <a:solidFill>
                <a:srgbClr val="212121"/>
              </a:solidFill>
              <a:latin typeface="Arial" panose="020B0604020202020204" pitchFamily="34" charset="0"/>
              <a:ea typeface="Times New Roman" panose="02020603050405020304" pitchFamily="18" charset="0"/>
              <a:cs typeface="Arial" panose="020B0604020202020204" pitchFamily="34" charset="0"/>
            </a:endParaRPr>
          </a:p>
          <a:p>
            <a:pPr marL="285750" indent="-285750">
              <a:spcBef>
                <a:spcPts val="1800"/>
              </a:spcBef>
              <a:spcAft>
                <a:spcPts val="1800"/>
              </a:spcAft>
              <a:buFont typeface="Arial" panose="020B0604020202020204" pitchFamily="34" charset="0"/>
              <a:buChar char="•"/>
            </a:pPr>
            <a:r>
              <a:rPr lang="en-US" dirty="0" smtClean="0">
                <a:solidFill>
                  <a:srgbClr val="212121"/>
                </a:solidFill>
                <a:latin typeface="Arial" panose="020B0604020202020204" pitchFamily="34" charset="0"/>
                <a:ea typeface="Times New Roman" panose="02020603050405020304" pitchFamily="18" charset="0"/>
                <a:cs typeface="Arial" panose="020B0604020202020204" pitchFamily="34" charset="0"/>
              </a:rPr>
              <a:t>Workplace </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controls should focus on making jobs safe for each individual employee.  </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spcBef>
                <a:spcPts val="1800"/>
              </a:spcBef>
              <a:spcAft>
                <a:spcPts val="1800"/>
              </a:spcAft>
              <a:buFont typeface="Arial" panose="020B0604020202020204" pitchFamily="34" charset="0"/>
              <a:buChar char="•"/>
            </a:pPr>
            <a:r>
              <a:rPr lang="en-US" dirty="0" smtClean="0">
                <a:solidFill>
                  <a:srgbClr val="212121"/>
                </a:solidFill>
                <a:latin typeface="Arial" panose="020B0604020202020204" pitchFamily="34" charset="0"/>
                <a:ea typeface="Times New Roman" panose="02020603050405020304" pitchFamily="18" charset="0"/>
                <a:cs typeface="Arial" panose="020B0604020202020204" pitchFamily="34" charset="0"/>
              </a:rPr>
              <a:t>An </a:t>
            </a:r>
            <a:r>
              <a:rPr lang="en-US" b="1" i="1" dirty="0">
                <a:solidFill>
                  <a:srgbClr val="212121"/>
                </a:solidFill>
                <a:latin typeface="Arial" panose="020B0604020202020204" pitchFamily="34" charset="0"/>
                <a:ea typeface="Times New Roman" panose="02020603050405020304" pitchFamily="18" charset="0"/>
                <a:cs typeface="Arial" panose="020B0604020202020204" pitchFamily="34" charset="0"/>
              </a:rPr>
              <a:t>occupational medical monitoring program</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 can identify workers who are at increased risk of heat illness, while maintaining confidentiality of those workers’ health information.</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spcBef>
                <a:spcPts val="1800"/>
              </a:spcBef>
              <a:spcAft>
                <a:spcPts val="1800"/>
              </a:spcAft>
              <a:buFont typeface="Arial" panose="020B0604020202020204" pitchFamily="34" charset="0"/>
              <a:buChar char="•"/>
            </a:pPr>
            <a:r>
              <a:rPr lang="en-US" dirty="0" smtClean="0">
                <a:solidFill>
                  <a:srgbClr val="212121"/>
                </a:solidFill>
                <a:latin typeface="Arial" panose="020B0604020202020204" pitchFamily="34" charset="0"/>
                <a:ea typeface="Times New Roman" panose="02020603050405020304" pitchFamily="18" charset="0"/>
                <a:cs typeface="Arial" panose="020B0604020202020204" pitchFamily="34" charset="0"/>
              </a:rPr>
              <a:t>When </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heat hazards are present, workers should receive training about personal factors that can make them more susceptible to heat-related illness.  </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spcBef>
                <a:spcPts val="1800"/>
              </a:spcBef>
              <a:spcAft>
                <a:spcPts val="1800"/>
              </a:spcAft>
              <a:buFont typeface="Arial" panose="020B0604020202020204" pitchFamily="34" charset="0"/>
              <a:buChar char="•"/>
            </a:pPr>
            <a:r>
              <a:rPr lang="en-US" dirty="0" smtClean="0">
                <a:solidFill>
                  <a:srgbClr val="212121"/>
                </a:solidFill>
                <a:latin typeface="Arial" panose="020B0604020202020204" pitchFamily="34" charset="0"/>
                <a:ea typeface="Times New Roman" panose="02020603050405020304" pitchFamily="18" charset="0"/>
                <a:cs typeface="Arial" panose="020B0604020202020204" pitchFamily="34" charset="0"/>
              </a:rPr>
              <a:t>When </a:t>
            </a:r>
            <a:r>
              <a:rPr lang="en-US" dirty="0">
                <a:solidFill>
                  <a:srgbClr val="212121"/>
                </a:solidFill>
                <a:latin typeface="Arial" panose="020B0604020202020204" pitchFamily="34" charset="0"/>
                <a:ea typeface="Times New Roman" panose="02020603050405020304" pitchFamily="18" charset="0"/>
                <a:cs typeface="Arial" panose="020B0604020202020204" pitchFamily="34" charset="0"/>
              </a:rPr>
              <a:t>in doubt, workers should talk to their healthcare provider about whether they can work safely in the heat.</a:t>
            </a:r>
            <a:endParaRPr lang="en-US"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0" y="356755"/>
            <a:ext cx="12191999" cy="954107"/>
          </a:xfrm>
          <a:prstGeom prst="rect">
            <a:avLst/>
          </a:prstGeom>
        </p:spPr>
        <p:txBody>
          <a:bodyPr wrap="square">
            <a:spAutoFit/>
          </a:bodyPr>
          <a:lstStyle/>
          <a:p>
            <a:pPr marL="115888" algn="ctr"/>
            <a:r>
              <a:rPr lang="en-US" sz="2800" b="1" dirty="0">
                <a:solidFill>
                  <a:srgbClr val="212121"/>
                </a:solidFill>
                <a:latin typeface="Arial" panose="020B0604020202020204" pitchFamily="34" charset="0"/>
                <a:ea typeface="Times New Roman" panose="02020603050405020304" pitchFamily="18" charset="0"/>
                <a:cs typeface="Arial" panose="020B0604020202020204" pitchFamily="34" charset="0"/>
              </a:rPr>
              <a:t>An </a:t>
            </a:r>
            <a:r>
              <a:rPr lang="en-US" sz="2800" b="1" dirty="0" smtClean="0">
                <a:solidFill>
                  <a:srgbClr val="212121"/>
                </a:solidFill>
                <a:latin typeface="Arial" panose="020B0604020202020204" pitchFamily="34" charset="0"/>
                <a:ea typeface="Times New Roman" panose="02020603050405020304" pitchFamily="18" charset="0"/>
                <a:cs typeface="Arial" panose="020B0604020202020204" pitchFamily="34" charset="0"/>
              </a:rPr>
              <a:t>Individual’s </a:t>
            </a:r>
            <a:r>
              <a:rPr lang="en-US" sz="2800" b="1" dirty="0">
                <a:solidFill>
                  <a:srgbClr val="212121"/>
                </a:solidFill>
                <a:latin typeface="Arial" panose="020B0604020202020204" pitchFamily="34" charset="0"/>
                <a:ea typeface="Times New Roman" panose="02020603050405020304" pitchFamily="18" charset="0"/>
                <a:cs typeface="Arial" panose="020B0604020202020204" pitchFamily="34" charset="0"/>
              </a:rPr>
              <a:t>“Medical Conditions” can </a:t>
            </a:r>
            <a:r>
              <a:rPr lang="en-US" sz="2800" b="1" dirty="0" smtClean="0">
                <a:solidFill>
                  <a:srgbClr val="212121"/>
                </a:solidFill>
                <a:latin typeface="Arial" panose="020B0604020202020204" pitchFamily="34" charset="0"/>
                <a:ea typeface="Times New Roman" panose="02020603050405020304" pitchFamily="18" charset="0"/>
                <a:cs typeface="Arial" panose="020B0604020202020204" pitchFamily="34" charset="0"/>
              </a:rPr>
              <a:t>also predispose</a:t>
            </a:r>
          </a:p>
          <a:p>
            <a:pPr marL="115888" algn="ctr"/>
            <a:r>
              <a:rPr lang="en-US" sz="2800" b="1" dirty="0" smtClean="0">
                <a:solidFill>
                  <a:srgbClr val="212121"/>
                </a:solidFill>
                <a:latin typeface="Arial" panose="020B0604020202020204" pitchFamily="34" charset="0"/>
                <a:ea typeface="Times New Roman" panose="02020603050405020304" pitchFamily="18" charset="0"/>
                <a:cs typeface="Arial" panose="020B0604020202020204" pitchFamily="34" charset="0"/>
              </a:rPr>
              <a:t>that particular worker </a:t>
            </a:r>
            <a:r>
              <a:rPr lang="en-US" sz="2800" b="1" dirty="0">
                <a:solidFill>
                  <a:srgbClr val="212121"/>
                </a:solidFill>
                <a:latin typeface="Arial" panose="020B0604020202020204" pitchFamily="34" charset="0"/>
                <a:ea typeface="Times New Roman" panose="02020603050405020304" pitchFamily="18" charset="0"/>
                <a:cs typeface="Arial" panose="020B0604020202020204" pitchFamily="34" charset="0"/>
              </a:rPr>
              <a:t>to </a:t>
            </a:r>
            <a:r>
              <a:rPr lang="en-US" sz="2800" b="1" dirty="0" smtClean="0">
                <a:solidFill>
                  <a:srgbClr val="212121"/>
                </a:solidFill>
                <a:latin typeface="Arial" panose="020B0604020202020204" pitchFamily="34" charset="0"/>
                <a:ea typeface="Times New Roman" panose="02020603050405020304" pitchFamily="18" charset="0"/>
                <a:cs typeface="Arial" panose="020B0604020202020204" pitchFamily="34" charset="0"/>
              </a:rPr>
              <a:t>experience a heat-related illness</a:t>
            </a:r>
            <a:endParaRPr lang="en-US" sz="28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C5DDABB-A68E-4898-AC4C-DE7680E8D364}" type="slidenum">
              <a:rPr lang="en-US" smtClean="0"/>
              <a:t>9</a:t>
            </a:fld>
            <a:endParaRPr lang="en-US"/>
          </a:p>
        </p:txBody>
      </p:sp>
    </p:spTree>
    <p:extLst>
      <p:ext uri="{BB962C8B-B14F-4D97-AF65-F5344CB8AC3E}">
        <p14:creationId xmlns:p14="http://schemas.microsoft.com/office/powerpoint/2010/main" val="2346575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1619</Words>
  <Application>Microsoft Office PowerPoint</Application>
  <PresentationFormat>Widescreen</PresentationFormat>
  <Paragraphs>210</Paragraphs>
  <Slides>26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Archivo</vt:lpstr>
      <vt:lpstr>Arial</vt:lpstr>
      <vt:lpstr>Arial Black</vt:lpstr>
      <vt:lpstr>Arial Rounded MT Bold</vt:lpstr>
      <vt:lpstr>Calibri</vt:lpstr>
      <vt:lpstr>Calibri Light</vt:lpstr>
      <vt:lpstr>Courier New</vt:lpstr>
      <vt:lpstr>Source Sans Pro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Varwig</dc:creator>
  <cp:lastModifiedBy>David Varwig</cp:lastModifiedBy>
  <cp:revision>56</cp:revision>
  <dcterms:created xsi:type="dcterms:W3CDTF">2024-08-17T20:44:50Z</dcterms:created>
  <dcterms:modified xsi:type="dcterms:W3CDTF">2025-06-17T17:34:20Z</dcterms:modified>
</cp:coreProperties>
</file>